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30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5"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7" r:id="rId49"/>
    <p:sldId id="303" r:id="rId50"/>
    <p:sldId id="304" r:id="rId51"/>
    <p:sldId id="308" r:id="rId52"/>
  </p:sldIdLst>
  <p:sldSz cx="9144000" cy="5143500" type="screen16x9"/>
  <p:notesSz cx="6858000" cy="9144000"/>
  <p:embeddedFontLst>
    <p:embeddedFont>
      <p:font typeface="Oswald" panose="00000500000000000000" pitchFamily="2" charset="0"/>
      <p:regular r:id="rId54"/>
      <p:bold r:id="rId55"/>
    </p:embeddedFont>
    <p:embeddedFont>
      <p:font typeface="Oswald Light" panose="00000400000000000000" pitchFamily="2"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71">
          <p15:clr>
            <a:srgbClr val="A4A3A4"/>
          </p15:clr>
        </p15:guide>
        <p15:guide id="2" pos="5759">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g7RN11fMNtEJf82EO/h3i+9wpwI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4CE1A-CF58-E1A0-E135-D2A81300BC1D}" name="Adenike Gonçalves Kirby" initials="AG" userId="7efc4bad4e864aa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36"/>
    <a:srgbClr val="001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A56D3-0856-4810-B26E-3AF5A165D103}" v="38" dt="2025-07-17T18:28:13.972"/>
  </p1510:revLst>
</p1510:revInfo>
</file>

<file path=ppt/tableStyles.xml><?xml version="1.0" encoding="utf-8"?>
<a:tblStyleLst xmlns:a="http://schemas.openxmlformats.org/drawingml/2006/main" def="{C89DBA0B-2984-418B-8059-123CDE95AD40}">
  <a:tblStyle styleId="{C89DBA0B-2984-418B-8059-123CDE95AD4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5708B1C-8291-447F-B662-3A58D9C2C57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05" autoAdjust="0"/>
  </p:normalViewPr>
  <p:slideViewPr>
    <p:cSldViewPr snapToGrid="0">
      <p:cViewPr varScale="1">
        <p:scale>
          <a:sx n="79" d="100"/>
          <a:sy n="79" d="100"/>
        </p:scale>
        <p:origin x="624" y="288"/>
      </p:cViewPr>
      <p:guideLst>
        <p:guide orient="horz" pos="2571"/>
        <p:guide pos="5759"/>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nike Gonçalves Kirby" userId="7efc4bad4e864aac" providerId="LiveId" clId="{767A56D3-0856-4810-B26E-3AF5A165D103}"/>
    <pc:docChg chg="undo redo custSel modSld">
      <pc:chgData name="Adenike Gonçalves Kirby" userId="7efc4bad4e864aac" providerId="LiveId" clId="{767A56D3-0856-4810-B26E-3AF5A165D103}" dt="2025-07-17T18:28:19.717" v="187" actId="34135"/>
      <pc:docMkLst>
        <pc:docMk/>
      </pc:docMkLst>
      <pc:sldChg chg="addSp modSp">
        <pc:chgData name="Adenike Gonçalves Kirby" userId="7efc4bad4e864aac" providerId="LiveId" clId="{767A56D3-0856-4810-B26E-3AF5A165D103}" dt="2025-07-17T02:32:43.524" v="72"/>
        <pc:sldMkLst>
          <pc:docMk/>
          <pc:sldMk cId="0" sldId="256"/>
        </pc:sldMkLst>
        <pc:spChg chg="add mod">
          <ac:chgData name="Adenike Gonçalves Kirby" userId="7efc4bad4e864aac" providerId="LiveId" clId="{767A56D3-0856-4810-B26E-3AF5A165D103}" dt="2025-07-17T02:32:43.524" v="72"/>
          <ac:spMkLst>
            <pc:docMk/>
            <pc:sldMk cId="0" sldId="256"/>
            <ac:spMk id="2" creationId="{347470A3-F1DC-3260-A0D1-996E2FA68453}"/>
          </ac:spMkLst>
        </pc:spChg>
      </pc:sldChg>
      <pc:sldChg chg="modSp mod">
        <pc:chgData name="Adenike Gonçalves Kirby" userId="7efc4bad4e864aac" providerId="LiveId" clId="{767A56D3-0856-4810-B26E-3AF5A165D103}" dt="2025-07-17T18:28:19.717" v="187" actId="34135"/>
        <pc:sldMkLst>
          <pc:docMk/>
          <pc:sldMk cId="0" sldId="257"/>
        </pc:sldMkLst>
        <pc:spChg chg="mod">
          <ac:chgData name="Adenike Gonçalves Kirby" userId="7efc4bad4e864aac" providerId="LiveId" clId="{767A56D3-0856-4810-B26E-3AF5A165D103}" dt="2025-07-17T18:28:19.717" v="187" actId="34135"/>
          <ac:spMkLst>
            <pc:docMk/>
            <pc:sldMk cId="0" sldId="257"/>
            <ac:spMk id="3" creationId="{254CE4DC-83AF-69BC-0FA1-6DA16D6A533A}"/>
          </ac:spMkLst>
        </pc:spChg>
        <pc:spChg chg="mod">
          <ac:chgData name="Adenike Gonçalves Kirby" userId="7efc4bad4e864aac" providerId="LiveId" clId="{767A56D3-0856-4810-B26E-3AF5A165D103}" dt="2025-07-17T02:49:07.436" v="179" actId="14100"/>
          <ac:spMkLst>
            <pc:docMk/>
            <pc:sldMk cId="0" sldId="257"/>
            <ac:spMk id="69" creationId="{00000000-0000-0000-0000-000000000000}"/>
          </ac:spMkLst>
        </pc:spChg>
        <pc:picChg chg="mod">
          <ac:chgData name="Adenike Gonçalves Kirby" userId="7efc4bad4e864aac" providerId="LiveId" clId="{767A56D3-0856-4810-B26E-3AF5A165D103}" dt="2025-07-17T18:28:17.075" v="186" actId="34135"/>
          <ac:picMkLst>
            <pc:docMk/>
            <pc:sldMk cId="0" sldId="257"/>
            <ac:picMk id="65" creationId="{00000000-0000-0000-0000-000000000000}"/>
          </ac:picMkLst>
        </pc:picChg>
      </pc:sldChg>
      <pc:sldChg chg="modSp mod">
        <pc:chgData name="Adenike Gonçalves Kirby" userId="7efc4bad4e864aac" providerId="LiveId" clId="{767A56D3-0856-4810-B26E-3AF5A165D103}" dt="2025-07-17T02:32:50.062" v="73" actId="34135"/>
        <pc:sldMkLst>
          <pc:docMk/>
          <pc:sldMk cId="0" sldId="258"/>
        </pc:sldMkLst>
        <pc:spChg chg="mod">
          <ac:chgData name="Adenike Gonçalves Kirby" userId="7efc4bad4e864aac" providerId="LiveId" clId="{767A56D3-0856-4810-B26E-3AF5A165D103}" dt="2025-07-17T02:32:50.062" v="73" actId="34135"/>
          <ac:spMkLst>
            <pc:docMk/>
            <pc:sldMk cId="0" sldId="258"/>
            <ac:spMk id="2" creationId="{29FEB83F-0C29-06BF-FCC3-B143BAC8084D}"/>
          </ac:spMkLst>
        </pc:spChg>
      </pc:sldChg>
      <pc:sldChg chg="modSp mod">
        <pc:chgData name="Adenike Gonçalves Kirby" userId="7efc4bad4e864aac" providerId="LiveId" clId="{767A56D3-0856-4810-B26E-3AF5A165D103}" dt="2025-07-17T02:32:57.287" v="75" actId="34135"/>
        <pc:sldMkLst>
          <pc:docMk/>
          <pc:sldMk cId="0" sldId="260"/>
        </pc:sldMkLst>
        <pc:spChg chg="mod">
          <ac:chgData name="Adenike Gonçalves Kirby" userId="7efc4bad4e864aac" providerId="LiveId" clId="{767A56D3-0856-4810-B26E-3AF5A165D103}" dt="2025-07-17T02:32:57.287" v="75" actId="34135"/>
          <ac:spMkLst>
            <pc:docMk/>
            <pc:sldMk cId="0" sldId="260"/>
            <ac:spMk id="3" creationId="{A63DECFC-F3BB-9AFF-F925-949F5847EB08}"/>
          </ac:spMkLst>
        </pc:spChg>
      </pc:sldChg>
      <pc:sldChg chg="modSp mod">
        <pc:chgData name="Adenike Gonçalves Kirby" userId="7efc4bad4e864aac" providerId="LiveId" clId="{767A56D3-0856-4810-B26E-3AF5A165D103}" dt="2025-07-17T02:33:00.497" v="76" actId="34135"/>
        <pc:sldMkLst>
          <pc:docMk/>
          <pc:sldMk cId="0" sldId="261"/>
        </pc:sldMkLst>
        <pc:spChg chg="mod">
          <ac:chgData name="Adenike Gonçalves Kirby" userId="7efc4bad4e864aac" providerId="LiveId" clId="{767A56D3-0856-4810-B26E-3AF5A165D103}" dt="2025-07-17T02:33:00.497" v="76" actId="34135"/>
          <ac:spMkLst>
            <pc:docMk/>
            <pc:sldMk cId="0" sldId="261"/>
            <ac:spMk id="4" creationId="{0C8B22EC-DF87-F9D6-6495-D2868391964A}"/>
          </ac:spMkLst>
        </pc:spChg>
      </pc:sldChg>
      <pc:sldChg chg="modSp mod">
        <pc:chgData name="Adenike Gonçalves Kirby" userId="7efc4bad4e864aac" providerId="LiveId" clId="{767A56D3-0856-4810-B26E-3AF5A165D103}" dt="2025-07-17T02:33:28.747" v="80" actId="34135"/>
        <pc:sldMkLst>
          <pc:docMk/>
          <pc:sldMk cId="0" sldId="262"/>
        </pc:sldMkLst>
        <pc:spChg chg="mod">
          <ac:chgData name="Adenike Gonçalves Kirby" userId="7efc4bad4e864aac" providerId="LiveId" clId="{767A56D3-0856-4810-B26E-3AF5A165D103}" dt="2025-07-17T02:33:26.037" v="79" actId="34135"/>
          <ac:spMkLst>
            <pc:docMk/>
            <pc:sldMk cId="0" sldId="262"/>
            <ac:spMk id="2" creationId="{69083894-DF22-9005-9BB3-2D31554B3F14}"/>
          </ac:spMkLst>
        </pc:spChg>
        <pc:spChg chg="mod">
          <ac:chgData name="Adenike Gonçalves Kirby" userId="7efc4bad4e864aac" providerId="LiveId" clId="{767A56D3-0856-4810-B26E-3AF5A165D103}" dt="2025-07-17T02:33:28.747" v="80" actId="34135"/>
          <ac:spMkLst>
            <pc:docMk/>
            <pc:sldMk cId="0" sldId="262"/>
            <ac:spMk id="128" creationId="{00000000-0000-0000-0000-000000000000}"/>
          </ac:spMkLst>
        </pc:spChg>
      </pc:sldChg>
      <pc:sldChg chg="modSp mod">
        <pc:chgData name="Adenike Gonçalves Kirby" userId="7efc4bad4e864aac" providerId="LiveId" clId="{767A56D3-0856-4810-B26E-3AF5A165D103}" dt="2025-07-17T02:33:37.400" v="81" actId="34135"/>
        <pc:sldMkLst>
          <pc:docMk/>
          <pc:sldMk cId="0" sldId="263"/>
        </pc:sldMkLst>
        <pc:spChg chg="mod">
          <ac:chgData name="Adenike Gonçalves Kirby" userId="7efc4bad4e864aac" providerId="LiveId" clId="{767A56D3-0856-4810-B26E-3AF5A165D103}" dt="2025-07-17T02:33:37.400" v="81" actId="34135"/>
          <ac:spMkLst>
            <pc:docMk/>
            <pc:sldMk cId="0" sldId="263"/>
            <ac:spMk id="3" creationId="{9A9CA878-C4DE-6762-8779-32FE039CAC78}"/>
          </ac:spMkLst>
        </pc:spChg>
      </pc:sldChg>
      <pc:sldChg chg="addSp modSp mod">
        <pc:chgData name="Adenike Gonçalves Kirby" userId="7efc4bad4e864aac" providerId="LiveId" clId="{767A56D3-0856-4810-B26E-3AF5A165D103}" dt="2025-07-17T02:34:41.076" v="86" actId="255"/>
        <pc:sldMkLst>
          <pc:docMk/>
          <pc:sldMk cId="0" sldId="264"/>
        </pc:sldMkLst>
        <pc:spChg chg="add mod">
          <ac:chgData name="Adenike Gonçalves Kirby" userId="7efc4bad4e864aac" providerId="LiveId" clId="{767A56D3-0856-4810-B26E-3AF5A165D103}" dt="2025-07-17T02:34:41.076" v="86" actId="255"/>
          <ac:spMkLst>
            <pc:docMk/>
            <pc:sldMk cId="0" sldId="264"/>
            <ac:spMk id="2" creationId="{3A6A345F-722C-163E-3115-594C63D6FC5A}"/>
          </ac:spMkLst>
        </pc:spChg>
      </pc:sldChg>
      <pc:sldChg chg="modSp mod">
        <pc:chgData name="Adenike Gonçalves Kirby" userId="7efc4bad4e864aac" providerId="LiveId" clId="{767A56D3-0856-4810-B26E-3AF5A165D103}" dt="2025-07-17T02:47:09.377" v="178" actId="34135"/>
        <pc:sldMkLst>
          <pc:docMk/>
          <pc:sldMk cId="0" sldId="265"/>
        </pc:sldMkLst>
        <pc:spChg chg="mod">
          <ac:chgData name="Adenike Gonçalves Kirby" userId="7efc4bad4e864aac" providerId="LiveId" clId="{767A56D3-0856-4810-B26E-3AF5A165D103}" dt="2025-07-17T02:47:09.377" v="178" actId="34135"/>
          <ac:spMkLst>
            <pc:docMk/>
            <pc:sldMk cId="0" sldId="265"/>
            <ac:spMk id="3" creationId="{F7E7AC92-FB74-93A1-FBFB-51E3C77FCCBE}"/>
          </ac:spMkLst>
        </pc:spChg>
      </pc:sldChg>
      <pc:sldChg chg="modSp mod">
        <pc:chgData name="Adenike Gonçalves Kirby" userId="7efc4bad4e864aac" providerId="LiveId" clId="{767A56D3-0856-4810-B26E-3AF5A165D103}" dt="2025-07-17T02:35:04.930" v="89" actId="34135"/>
        <pc:sldMkLst>
          <pc:docMk/>
          <pc:sldMk cId="0" sldId="266"/>
        </pc:sldMkLst>
        <pc:spChg chg="mod">
          <ac:chgData name="Adenike Gonçalves Kirby" userId="7efc4bad4e864aac" providerId="LiveId" clId="{767A56D3-0856-4810-B26E-3AF5A165D103}" dt="2025-07-17T02:35:04.930" v="89" actId="34135"/>
          <ac:spMkLst>
            <pc:docMk/>
            <pc:sldMk cId="0" sldId="266"/>
            <ac:spMk id="3" creationId="{5437F550-D232-9516-73E7-2639595DD6B0}"/>
          </ac:spMkLst>
        </pc:spChg>
      </pc:sldChg>
      <pc:sldChg chg="addSp modSp mod">
        <pc:chgData name="Adenike Gonçalves Kirby" userId="7efc4bad4e864aac" providerId="LiveId" clId="{767A56D3-0856-4810-B26E-3AF5A165D103}" dt="2025-07-17T02:47:00.225" v="177" actId="34135"/>
        <pc:sldMkLst>
          <pc:docMk/>
          <pc:sldMk cId="0" sldId="267"/>
        </pc:sldMkLst>
        <pc:spChg chg="add mod">
          <ac:chgData name="Adenike Gonçalves Kirby" userId="7efc4bad4e864aac" providerId="LiveId" clId="{767A56D3-0856-4810-B26E-3AF5A165D103}" dt="2025-07-17T02:47:00.225" v="177" actId="34135"/>
          <ac:spMkLst>
            <pc:docMk/>
            <pc:sldMk cId="0" sldId="267"/>
            <ac:spMk id="2" creationId="{A5D73073-0400-7393-49F0-E9DF7F04B59F}"/>
          </ac:spMkLst>
        </pc:spChg>
      </pc:sldChg>
      <pc:sldChg chg="addSp modSp mod">
        <pc:chgData name="Adenike Gonçalves Kirby" userId="7efc4bad4e864aac" providerId="LiveId" clId="{767A56D3-0856-4810-B26E-3AF5A165D103}" dt="2025-07-17T02:46:42.409" v="173" actId="34135"/>
        <pc:sldMkLst>
          <pc:docMk/>
          <pc:sldMk cId="0" sldId="268"/>
        </pc:sldMkLst>
        <pc:spChg chg="add mod">
          <ac:chgData name="Adenike Gonçalves Kirby" userId="7efc4bad4e864aac" providerId="LiveId" clId="{767A56D3-0856-4810-B26E-3AF5A165D103}" dt="2025-07-17T02:46:42.409" v="173" actId="34135"/>
          <ac:spMkLst>
            <pc:docMk/>
            <pc:sldMk cId="0" sldId="268"/>
            <ac:spMk id="2" creationId="{B2B89511-BD8E-A4BD-B12F-FEF6E4CC0EBB}"/>
          </ac:spMkLst>
        </pc:spChg>
      </pc:sldChg>
      <pc:sldChg chg="addSp delSp modSp mod">
        <pc:chgData name="Adenike Gonçalves Kirby" userId="7efc4bad4e864aac" providerId="LiveId" clId="{767A56D3-0856-4810-B26E-3AF5A165D103}" dt="2025-07-17T02:46:09.850" v="170" actId="34135"/>
        <pc:sldMkLst>
          <pc:docMk/>
          <pc:sldMk cId="0" sldId="269"/>
        </pc:sldMkLst>
        <pc:spChg chg="add del mod">
          <ac:chgData name="Adenike Gonçalves Kirby" userId="7efc4bad4e864aac" providerId="LiveId" clId="{767A56D3-0856-4810-B26E-3AF5A165D103}" dt="2025-07-17T02:44:11.982" v="156"/>
          <ac:spMkLst>
            <pc:docMk/>
            <pc:sldMk cId="0" sldId="269"/>
            <ac:spMk id="2" creationId="{BD4CC2A3-9236-37E4-01FA-BB86656D71BD}"/>
          </ac:spMkLst>
        </pc:spChg>
        <pc:spChg chg="add mod">
          <ac:chgData name="Adenike Gonçalves Kirby" userId="7efc4bad4e864aac" providerId="LiveId" clId="{767A56D3-0856-4810-B26E-3AF5A165D103}" dt="2025-07-17T02:46:09.850" v="170" actId="34135"/>
          <ac:spMkLst>
            <pc:docMk/>
            <pc:sldMk cId="0" sldId="269"/>
            <ac:spMk id="5" creationId="{3712AEFC-56E3-CFBC-6289-7526DA1F3079}"/>
          </ac:spMkLst>
        </pc:spChg>
        <pc:graphicFrameChg chg="mod modGraphic">
          <ac:chgData name="Adenike Gonçalves Kirby" userId="7efc4bad4e864aac" providerId="LiveId" clId="{767A56D3-0856-4810-B26E-3AF5A165D103}" dt="2025-07-17T02:44:10.862" v="154" actId="34136"/>
          <ac:graphicFrameMkLst>
            <pc:docMk/>
            <pc:sldMk cId="0" sldId="269"/>
            <ac:graphicFrameMk id="193" creationId="{00000000-0000-0000-0000-000000000000}"/>
          </ac:graphicFrameMkLst>
        </pc:graphicFrameChg>
        <pc:picChg chg="add mod">
          <ac:chgData name="Adenike Gonçalves Kirby" userId="7efc4bad4e864aac" providerId="LiveId" clId="{767A56D3-0856-4810-B26E-3AF5A165D103}" dt="2025-07-17T02:43:40.988" v="150"/>
          <ac:picMkLst>
            <pc:docMk/>
            <pc:sldMk cId="0" sldId="269"/>
            <ac:picMk id="4" creationId="{7A0CEC17-3117-0E57-B7A4-3E76633EB54F}"/>
          </ac:picMkLst>
        </pc:picChg>
      </pc:sldChg>
      <pc:sldChg chg="addSp modSp mod">
        <pc:chgData name="Adenike Gonçalves Kirby" userId="7efc4bad4e864aac" providerId="LiveId" clId="{767A56D3-0856-4810-B26E-3AF5A165D103}" dt="2025-07-17T02:43:24.754" v="146" actId="34135"/>
        <pc:sldMkLst>
          <pc:docMk/>
          <pc:sldMk cId="0" sldId="270"/>
        </pc:sldMkLst>
        <pc:spChg chg="add mod">
          <ac:chgData name="Adenike Gonçalves Kirby" userId="7efc4bad4e864aac" providerId="LiveId" clId="{767A56D3-0856-4810-B26E-3AF5A165D103}" dt="2025-07-17T02:35:20.990" v="91"/>
          <ac:spMkLst>
            <pc:docMk/>
            <pc:sldMk cId="0" sldId="270"/>
            <ac:spMk id="2" creationId="{C4914C7F-C877-0066-2056-DDEFE76C2633}"/>
          </ac:spMkLst>
        </pc:spChg>
        <pc:spChg chg="add mod">
          <ac:chgData name="Adenike Gonçalves Kirby" userId="7efc4bad4e864aac" providerId="LiveId" clId="{767A56D3-0856-4810-B26E-3AF5A165D103}" dt="2025-07-17T02:43:24.754" v="146" actId="34135"/>
          <ac:spMkLst>
            <pc:docMk/>
            <pc:sldMk cId="0" sldId="270"/>
            <ac:spMk id="4" creationId="{74891EA1-A3D8-FFED-6D0D-D51AF2F90A20}"/>
          </ac:spMkLst>
        </pc:spChg>
      </pc:sldChg>
      <pc:sldChg chg="modSp mod">
        <pc:chgData name="Adenike Gonçalves Kirby" userId="7efc4bad4e864aac" providerId="LiveId" clId="{767A56D3-0856-4810-B26E-3AF5A165D103}" dt="2025-07-17T02:36:09.268" v="100" actId="34135"/>
        <pc:sldMkLst>
          <pc:docMk/>
          <pc:sldMk cId="0" sldId="271"/>
        </pc:sldMkLst>
        <pc:spChg chg="mod">
          <ac:chgData name="Adenike Gonçalves Kirby" userId="7efc4bad4e864aac" providerId="LiveId" clId="{767A56D3-0856-4810-B26E-3AF5A165D103}" dt="2025-07-17T02:36:09.268" v="100" actId="34135"/>
          <ac:spMkLst>
            <pc:docMk/>
            <pc:sldMk cId="0" sldId="271"/>
            <ac:spMk id="2" creationId="{49796A50-E036-F47D-688B-39325DE446DD}"/>
          </ac:spMkLst>
        </pc:spChg>
      </pc:sldChg>
      <pc:sldChg chg="modSp mod">
        <pc:chgData name="Adenike Gonçalves Kirby" userId="7efc4bad4e864aac" providerId="LiveId" clId="{767A56D3-0856-4810-B26E-3AF5A165D103}" dt="2025-07-17T02:36:13.538" v="101" actId="34135"/>
        <pc:sldMkLst>
          <pc:docMk/>
          <pc:sldMk cId="0" sldId="272"/>
        </pc:sldMkLst>
        <pc:spChg chg="mod">
          <ac:chgData name="Adenike Gonçalves Kirby" userId="7efc4bad4e864aac" providerId="LiveId" clId="{767A56D3-0856-4810-B26E-3AF5A165D103}" dt="2025-07-17T02:36:13.538" v="101" actId="34135"/>
          <ac:spMkLst>
            <pc:docMk/>
            <pc:sldMk cId="0" sldId="272"/>
            <ac:spMk id="2" creationId="{E5C6D785-BAF4-4B13-E1EC-944F1B229962}"/>
          </ac:spMkLst>
        </pc:spChg>
      </pc:sldChg>
      <pc:sldChg chg="modSp mod">
        <pc:chgData name="Adenike Gonçalves Kirby" userId="7efc4bad4e864aac" providerId="LiveId" clId="{767A56D3-0856-4810-B26E-3AF5A165D103}" dt="2025-07-17T02:36:20.340" v="103" actId="34135"/>
        <pc:sldMkLst>
          <pc:docMk/>
          <pc:sldMk cId="0" sldId="273"/>
        </pc:sldMkLst>
        <pc:spChg chg="mod">
          <ac:chgData name="Adenike Gonçalves Kirby" userId="7efc4bad4e864aac" providerId="LiveId" clId="{767A56D3-0856-4810-B26E-3AF5A165D103}" dt="2025-07-17T02:36:20.340" v="103" actId="34135"/>
          <ac:spMkLst>
            <pc:docMk/>
            <pc:sldMk cId="0" sldId="273"/>
            <ac:spMk id="2" creationId="{18E83216-A64C-CE6E-AE2D-18BE80488FEC}"/>
          </ac:spMkLst>
        </pc:spChg>
      </pc:sldChg>
      <pc:sldChg chg="modSp mod">
        <pc:chgData name="Adenike Gonçalves Kirby" userId="7efc4bad4e864aac" providerId="LiveId" clId="{767A56D3-0856-4810-B26E-3AF5A165D103}" dt="2025-07-17T02:36:23.231" v="104" actId="34135"/>
        <pc:sldMkLst>
          <pc:docMk/>
          <pc:sldMk cId="0" sldId="274"/>
        </pc:sldMkLst>
        <pc:spChg chg="mod">
          <ac:chgData name="Adenike Gonçalves Kirby" userId="7efc4bad4e864aac" providerId="LiveId" clId="{767A56D3-0856-4810-B26E-3AF5A165D103}" dt="2025-07-17T02:36:23.231" v="104" actId="34135"/>
          <ac:spMkLst>
            <pc:docMk/>
            <pc:sldMk cId="0" sldId="274"/>
            <ac:spMk id="3" creationId="{C00FE696-0AED-A6EB-40F0-E56B90958455}"/>
          </ac:spMkLst>
        </pc:spChg>
      </pc:sldChg>
      <pc:sldChg chg="modSp mod">
        <pc:chgData name="Adenike Gonçalves Kirby" userId="7efc4bad4e864aac" providerId="LiveId" clId="{767A56D3-0856-4810-B26E-3AF5A165D103}" dt="2025-07-17T02:36:40.797" v="105" actId="34135"/>
        <pc:sldMkLst>
          <pc:docMk/>
          <pc:sldMk cId="0" sldId="275"/>
        </pc:sldMkLst>
        <pc:spChg chg="mod">
          <ac:chgData name="Adenike Gonçalves Kirby" userId="7efc4bad4e864aac" providerId="LiveId" clId="{767A56D3-0856-4810-B26E-3AF5A165D103}" dt="2025-07-17T02:36:40.797" v="105" actId="34135"/>
          <ac:spMkLst>
            <pc:docMk/>
            <pc:sldMk cId="0" sldId="275"/>
            <ac:spMk id="3" creationId="{052CDEC6-20D1-5049-966A-F2D54AA12C58}"/>
          </ac:spMkLst>
        </pc:spChg>
      </pc:sldChg>
      <pc:sldChg chg="modSp mod">
        <pc:chgData name="Adenike Gonçalves Kirby" userId="7efc4bad4e864aac" providerId="LiveId" clId="{767A56D3-0856-4810-B26E-3AF5A165D103}" dt="2025-07-17T02:36:48.195" v="106" actId="34135"/>
        <pc:sldMkLst>
          <pc:docMk/>
          <pc:sldMk cId="0" sldId="276"/>
        </pc:sldMkLst>
        <pc:spChg chg="mod">
          <ac:chgData name="Adenike Gonçalves Kirby" userId="7efc4bad4e864aac" providerId="LiveId" clId="{767A56D3-0856-4810-B26E-3AF5A165D103}" dt="2025-07-17T02:36:48.195" v="106" actId="34135"/>
          <ac:spMkLst>
            <pc:docMk/>
            <pc:sldMk cId="0" sldId="276"/>
            <ac:spMk id="3" creationId="{9741EB75-8D12-A2CB-74E1-50C61274F0A5}"/>
          </ac:spMkLst>
        </pc:spChg>
      </pc:sldChg>
      <pc:sldChg chg="modSp mod">
        <pc:chgData name="Adenike Gonçalves Kirby" userId="7efc4bad4e864aac" providerId="LiveId" clId="{767A56D3-0856-4810-B26E-3AF5A165D103}" dt="2025-07-17T02:41:55.752" v="141" actId="34135"/>
        <pc:sldMkLst>
          <pc:docMk/>
          <pc:sldMk cId="0" sldId="277"/>
        </pc:sldMkLst>
        <pc:spChg chg="mod">
          <ac:chgData name="Adenike Gonçalves Kirby" userId="7efc4bad4e864aac" providerId="LiveId" clId="{767A56D3-0856-4810-B26E-3AF5A165D103}" dt="2025-07-17T02:41:55.752" v="141" actId="34135"/>
          <ac:spMkLst>
            <pc:docMk/>
            <pc:sldMk cId="0" sldId="277"/>
            <ac:spMk id="3" creationId="{E773107A-C8DD-2D8F-B4C6-0BDD6D99DBDD}"/>
          </ac:spMkLst>
        </pc:spChg>
      </pc:sldChg>
      <pc:sldChg chg="modSp mod">
        <pc:chgData name="Adenike Gonçalves Kirby" userId="7efc4bad4e864aac" providerId="LiveId" clId="{767A56D3-0856-4810-B26E-3AF5A165D103}" dt="2025-07-17T02:36:55.228" v="107" actId="34135"/>
        <pc:sldMkLst>
          <pc:docMk/>
          <pc:sldMk cId="0" sldId="278"/>
        </pc:sldMkLst>
        <pc:spChg chg="mod">
          <ac:chgData name="Adenike Gonçalves Kirby" userId="7efc4bad4e864aac" providerId="LiveId" clId="{767A56D3-0856-4810-B26E-3AF5A165D103}" dt="2025-07-17T02:36:55.228" v="107" actId="34135"/>
          <ac:spMkLst>
            <pc:docMk/>
            <pc:sldMk cId="0" sldId="278"/>
            <ac:spMk id="3" creationId="{1DC0774A-41E3-B17D-B1C8-A24232EF0ECA}"/>
          </ac:spMkLst>
        </pc:spChg>
      </pc:sldChg>
      <pc:sldChg chg="addSp delSp modSp mod">
        <pc:chgData name="Adenike Gonçalves Kirby" userId="7efc4bad4e864aac" providerId="LiveId" clId="{767A56D3-0856-4810-B26E-3AF5A165D103}" dt="2025-07-17T02:41:48.462" v="140" actId="34135"/>
        <pc:sldMkLst>
          <pc:docMk/>
          <pc:sldMk cId="0" sldId="279"/>
        </pc:sldMkLst>
        <pc:spChg chg="del mod">
          <ac:chgData name="Adenike Gonçalves Kirby" userId="7efc4bad4e864aac" providerId="LiveId" clId="{767A56D3-0856-4810-B26E-3AF5A165D103}" dt="2025-07-17T02:37:11.077" v="110" actId="478"/>
          <ac:spMkLst>
            <pc:docMk/>
            <pc:sldMk cId="0" sldId="279"/>
            <ac:spMk id="3" creationId="{C48F90CB-8295-FFFB-AE96-87E5BA3F834D}"/>
          </ac:spMkLst>
        </pc:spChg>
        <pc:spChg chg="add mod">
          <ac:chgData name="Adenike Gonçalves Kirby" userId="7efc4bad4e864aac" providerId="LiveId" clId="{767A56D3-0856-4810-B26E-3AF5A165D103}" dt="2025-07-17T02:41:48.462" v="140" actId="34135"/>
          <ac:spMkLst>
            <pc:docMk/>
            <pc:sldMk cId="0" sldId="279"/>
            <ac:spMk id="4" creationId="{D3E3D6D4-3CDE-C2BE-C310-E79557F9AEC6}"/>
          </ac:spMkLst>
        </pc:spChg>
        <pc:picChg chg="mod">
          <ac:chgData name="Adenike Gonçalves Kirby" userId="7efc4bad4e864aac" providerId="LiveId" clId="{767A56D3-0856-4810-B26E-3AF5A165D103}" dt="2025-07-17T02:41:36.946" v="136" actId="1076"/>
          <ac:picMkLst>
            <pc:docMk/>
            <pc:sldMk cId="0" sldId="279"/>
            <ac:picMk id="283" creationId="{00000000-0000-0000-0000-000000000000}"/>
          </ac:picMkLst>
        </pc:picChg>
      </pc:sldChg>
      <pc:sldChg chg="modSp mod">
        <pc:chgData name="Adenike Gonçalves Kirby" userId="7efc4bad4e864aac" providerId="LiveId" clId="{767A56D3-0856-4810-B26E-3AF5A165D103}" dt="2025-07-17T02:37:15.558" v="111" actId="34135"/>
        <pc:sldMkLst>
          <pc:docMk/>
          <pc:sldMk cId="0" sldId="280"/>
        </pc:sldMkLst>
        <pc:spChg chg="mod">
          <ac:chgData name="Adenike Gonçalves Kirby" userId="7efc4bad4e864aac" providerId="LiveId" clId="{767A56D3-0856-4810-B26E-3AF5A165D103}" dt="2025-07-17T02:37:15.558" v="111" actId="34135"/>
          <ac:spMkLst>
            <pc:docMk/>
            <pc:sldMk cId="0" sldId="280"/>
            <ac:spMk id="3" creationId="{7B880A73-E99B-8F93-296E-CCC568CE84C8}"/>
          </ac:spMkLst>
        </pc:spChg>
      </pc:sldChg>
      <pc:sldChg chg="modSp mod">
        <pc:chgData name="Adenike Gonçalves Kirby" userId="7efc4bad4e864aac" providerId="LiveId" clId="{767A56D3-0856-4810-B26E-3AF5A165D103}" dt="2025-07-17T02:37:20.694" v="112" actId="34135"/>
        <pc:sldMkLst>
          <pc:docMk/>
          <pc:sldMk cId="0" sldId="281"/>
        </pc:sldMkLst>
        <pc:spChg chg="mod">
          <ac:chgData name="Adenike Gonçalves Kirby" userId="7efc4bad4e864aac" providerId="LiveId" clId="{767A56D3-0856-4810-B26E-3AF5A165D103}" dt="2025-07-17T02:37:20.694" v="112" actId="34135"/>
          <ac:spMkLst>
            <pc:docMk/>
            <pc:sldMk cId="0" sldId="281"/>
            <ac:spMk id="3" creationId="{754494E4-B7DF-6023-C374-E25B9CDD93B3}"/>
          </ac:spMkLst>
        </pc:spChg>
      </pc:sldChg>
      <pc:sldChg chg="modSp mod">
        <pc:chgData name="Adenike Gonçalves Kirby" userId="7efc4bad4e864aac" providerId="LiveId" clId="{767A56D3-0856-4810-B26E-3AF5A165D103}" dt="2025-07-17T02:37:24.329" v="113" actId="34135"/>
        <pc:sldMkLst>
          <pc:docMk/>
          <pc:sldMk cId="0" sldId="282"/>
        </pc:sldMkLst>
        <pc:spChg chg="mod">
          <ac:chgData name="Adenike Gonçalves Kirby" userId="7efc4bad4e864aac" providerId="LiveId" clId="{767A56D3-0856-4810-B26E-3AF5A165D103}" dt="2025-07-17T02:37:24.329" v="113" actId="34135"/>
          <ac:spMkLst>
            <pc:docMk/>
            <pc:sldMk cId="0" sldId="282"/>
            <ac:spMk id="3" creationId="{81C87F57-54FC-DA82-CD04-2F2DF5EFD23D}"/>
          </ac:spMkLst>
        </pc:spChg>
      </pc:sldChg>
      <pc:sldChg chg="modSp mod">
        <pc:chgData name="Adenike Gonçalves Kirby" userId="7efc4bad4e864aac" providerId="LiveId" clId="{767A56D3-0856-4810-B26E-3AF5A165D103}" dt="2025-07-17T02:37:27.733" v="114" actId="34135"/>
        <pc:sldMkLst>
          <pc:docMk/>
          <pc:sldMk cId="0" sldId="283"/>
        </pc:sldMkLst>
        <pc:spChg chg="mod">
          <ac:chgData name="Adenike Gonçalves Kirby" userId="7efc4bad4e864aac" providerId="LiveId" clId="{767A56D3-0856-4810-B26E-3AF5A165D103}" dt="2025-07-17T02:37:27.733" v="114" actId="34135"/>
          <ac:spMkLst>
            <pc:docMk/>
            <pc:sldMk cId="0" sldId="283"/>
            <ac:spMk id="3" creationId="{6079F2DC-AA54-3ECD-D6E3-033F292C144C}"/>
          </ac:spMkLst>
        </pc:spChg>
      </pc:sldChg>
      <pc:sldChg chg="addSp delSp modSp mod">
        <pc:chgData name="Adenike Gonçalves Kirby" userId="7efc4bad4e864aac" providerId="LiveId" clId="{767A56D3-0856-4810-B26E-3AF5A165D103}" dt="2025-07-17T02:40:51.979" v="134" actId="34135"/>
        <pc:sldMkLst>
          <pc:docMk/>
          <pc:sldMk cId="0" sldId="284"/>
        </pc:sldMkLst>
        <pc:spChg chg="del mod">
          <ac:chgData name="Adenike Gonçalves Kirby" userId="7efc4bad4e864aac" providerId="LiveId" clId="{767A56D3-0856-4810-B26E-3AF5A165D103}" dt="2025-07-17T02:29:46.480" v="52" actId="21"/>
          <ac:spMkLst>
            <pc:docMk/>
            <pc:sldMk cId="0" sldId="284"/>
            <ac:spMk id="3" creationId="{B6DA5CEC-D996-EC0E-B627-F3444C19C95D}"/>
          </ac:spMkLst>
        </pc:spChg>
        <pc:spChg chg="add mod">
          <ac:chgData name="Adenike Gonçalves Kirby" userId="7efc4bad4e864aac" providerId="LiveId" clId="{767A56D3-0856-4810-B26E-3AF5A165D103}" dt="2025-07-17T02:40:51.979" v="134" actId="34135"/>
          <ac:spMkLst>
            <pc:docMk/>
            <pc:sldMk cId="0" sldId="284"/>
            <ac:spMk id="4" creationId="{B6DF9378-476A-DDA2-C6E0-EC63E6191407}"/>
          </ac:spMkLst>
        </pc:spChg>
        <pc:spChg chg="mod">
          <ac:chgData name="Adenike Gonçalves Kirby" userId="7efc4bad4e864aac" providerId="LiveId" clId="{767A56D3-0856-4810-B26E-3AF5A165D103}" dt="2025-07-17T02:31:32.095" v="60" actId="255"/>
          <ac:spMkLst>
            <pc:docMk/>
            <pc:sldMk cId="0" sldId="284"/>
            <ac:spMk id="328" creationId="{00000000-0000-0000-0000-000000000000}"/>
          </ac:spMkLst>
        </pc:spChg>
      </pc:sldChg>
      <pc:sldChg chg="modSp mod">
        <pc:chgData name="Adenike Gonçalves Kirby" userId="7efc4bad4e864aac" providerId="LiveId" clId="{767A56D3-0856-4810-B26E-3AF5A165D103}" dt="2025-07-17T02:31:40.724" v="62" actId="34135"/>
        <pc:sldMkLst>
          <pc:docMk/>
          <pc:sldMk cId="0" sldId="285"/>
        </pc:sldMkLst>
        <pc:spChg chg="mod">
          <ac:chgData name="Adenike Gonçalves Kirby" userId="7efc4bad4e864aac" providerId="LiveId" clId="{767A56D3-0856-4810-B26E-3AF5A165D103}" dt="2025-07-17T02:31:40.724" v="62" actId="34135"/>
          <ac:spMkLst>
            <pc:docMk/>
            <pc:sldMk cId="0" sldId="285"/>
            <ac:spMk id="3" creationId="{B2B5BA27-6A46-7084-5942-A924D5D2C031}"/>
          </ac:spMkLst>
        </pc:spChg>
      </pc:sldChg>
      <pc:sldChg chg="addSp delSp modSp mod">
        <pc:chgData name="Adenike Gonçalves Kirby" userId="7efc4bad4e864aac" providerId="LiveId" clId="{767A56D3-0856-4810-B26E-3AF5A165D103}" dt="2025-07-17T02:40:34.794" v="130" actId="34135"/>
        <pc:sldMkLst>
          <pc:docMk/>
          <pc:sldMk cId="0" sldId="286"/>
        </pc:sldMkLst>
        <pc:spChg chg="del">
          <ac:chgData name="Adenike Gonçalves Kirby" userId="7efc4bad4e864aac" providerId="LiveId" clId="{767A56D3-0856-4810-B26E-3AF5A165D103}" dt="2025-07-17T02:29:52.983" v="53" actId="21"/>
          <ac:spMkLst>
            <pc:docMk/>
            <pc:sldMk cId="0" sldId="286"/>
            <ac:spMk id="2" creationId="{69679594-F881-9FD7-1509-A24502F93805}"/>
          </ac:spMkLst>
        </pc:spChg>
        <pc:spChg chg="add mod">
          <ac:chgData name="Adenike Gonçalves Kirby" userId="7efc4bad4e864aac" providerId="LiveId" clId="{767A56D3-0856-4810-B26E-3AF5A165D103}" dt="2025-07-17T02:40:34.794" v="130" actId="34135"/>
          <ac:spMkLst>
            <pc:docMk/>
            <pc:sldMk cId="0" sldId="286"/>
            <ac:spMk id="4" creationId="{36C285E6-FAE9-2059-AD32-26A7E5447CC6}"/>
          </ac:spMkLst>
        </pc:spChg>
        <pc:graphicFrameChg chg="mod modGraphic">
          <ac:chgData name="Adenike Gonçalves Kirby" userId="7efc4bad4e864aac" providerId="LiveId" clId="{767A56D3-0856-4810-B26E-3AF5A165D103}" dt="2025-07-17T02:30:40.489" v="56" actId="14100"/>
          <ac:graphicFrameMkLst>
            <pc:docMk/>
            <pc:sldMk cId="0" sldId="286"/>
            <ac:graphicFrameMk id="343" creationId="{00000000-0000-0000-0000-000000000000}"/>
          </ac:graphicFrameMkLst>
        </pc:graphicFrameChg>
      </pc:sldChg>
      <pc:sldChg chg="modSp mod">
        <pc:chgData name="Adenike Gonçalves Kirby" userId="7efc4bad4e864aac" providerId="LiveId" clId="{767A56D3-0856-4810-B26E-3AF5A165D103}" dt="2025-07-17T02:31:49.202" v="64" actId="34135"/>
        <pc:sldMkLst>
          <pc:docMk/>
          <pc:sldMk cId="0" sldId="287"/>
        </pc:sldMkLst>
        <pc:spChg chg="mod">
          <ac:chgData name="Adenike Gonçalves Kirby" userId="7efc4bad4e864aac" providerId="LiveId" clId="{767A56D3-0856-4810-B26E-3AF5A165D103}" dt="2025-07-17T02:31:49.202" v="64" actId="34135"/>
          <ac:spMkLst>
            <pc:docMk/>
            <pc:sldMk cId="0" sldId="287"/>
            <ac:spMk id="3" creationId="{E395660F-FF08-4A47-33C1-A9C186C8E3BE}"/>
          </ac:spMkLst>
        </pc:spChg>
      </pc:sldChg>
      <pc:sldChg chg="modSp mod">
        <pc:chgData name="Adenike Gonçalves Kirby" userId="7efc4bad4e864aac" providerId="LiveId" clId="{767A56D3-0856-4810-B26E-3AF5A165D103}" dt="2025-07-17T02:31:52.859" v="65" actId="34135"/>
        <pc:sldMkLst>
          <pc:docMk/>
          <pc:sldMk cId="0" sldId="288"/>
        </pc:sldMkLst>
        <pc:spChg chg="mod">
          <ac:chgData name="Adenike Gonçalves Kirby" userId="7efc4bad4e864aac" providerId="LiveId" clId="{767A56D3-0856-4810-B26E-3AF5A165D103}" dt="2025-07-17T02:31:52.859" v="65" actId="34135"/>
          <ac:spMkLst>
            <pc:docMk/>
            <pc:sldMk cId="0" sldId="288"/>
            <ac:spMk id="3" creationId="{54F0345E-06A7-DBEA-CDFD-C0AD1E4DF72F}"/>
          </ac:spMkLst>
        </pc:spChg>
      </pc:sldChg>
      <pc:sldChg chg="modSp mod">
        <pc:chgData name="Adenike Gonçalves Kirby" userId="7efc4bad4e864aac" providerId="LiveId" clId="{767A56D3-0856-4810-B26E-3AF5A165D103}" dt="2025-07-17T02:32:08.376" v="66" actId="34135"/>
        <pc:sldMkLst>
          <pc:docMk/>
          <pc:sldMk cId="0" sldId="289"/>
        </pc:sldMkLst>
        <pc:spChg chg="mod">
          <ac:chgData name="Adenike Gonçalves Kirby" userId="7efc4bad4e864aac" providerId="LiveId" clId="{767A56D3-0856-4810-B26E-3AF5A165D103}" dt="2025-07-17T02:32:08.376" v="66" actId="34135"/>
          <ac:spMkLst>
            <pc:docMk/>
            <pc:sldMk cId="0" sldId="289"/>
            <ac:spMk id="3" creationId="{B0E210F2-7641-4951-3395-E3E61E006E7E}"/>
          </ac:spMkLst>
        </pc:spChg>
      </pc:sldChg>
      <pc:sldChg chg="modSp mod">
        <pc:chgData name="Adenike Gonçalves Kirby" userId="7efc4bad4e864aac" providerId="LiveId" clId="{767A56D3-0856-4810-B26E-3AF5A165D103}" dt="2025-07-17T02:32:11.100" v="67" actId="34135"/>
        <pc:sldMkLst>
          <pc:docMk/>
          <pc:sldMk cId="0" sldId="290"/>
        </pc:sldMkLst>
        <pc:spChg chg="mod">
          <ac:chgData name="Adenike Gonçalves Kirby" userId="7efc4bad4e864aac" providerId="LiveId" clId="{767A56D3-0856-4810-B26E-3AF5A165D103}" dt="2025-07-17T02:32:11.100" v="67" actId="34135"/>
          <ac:spMkLst>
            <pc:docMk/>
            <pc:sldMk cId="0" sldId="290"/>
            <ac:spMk id="2" creationId="{DC014C87-BDDE-05BD-C9B9-599AEC147882}"/>
          </ac:spMkLst>
        </pc:spChg>
      </pc:sldChg>
      <pc:sldChg chg="modSp mod">
        <pc:chgData name="Adenike Gonçalves Kirby" userId="7efc4bad4e864aac" providerId="LiveId" clId="{767A56D3-0856-4810-B26E-3AF5A165D103}" dt="2025-07-17T02:39:58.388" v="126" actId="34135"/>
        <pc:sldMkLst>
          <pc:docMk/>
          <pc:sldMk cId="0" sldId="291"/>
        </pc:sldMkLst>
        <pc:spChg chg="mod">
          <ac:chgData name="Adenike Gonçalves Kirby" userId="7efc4bad4e864aac" providerId="LiveId" clId="{767A56D3-0856-4810-B26E-3AF5A165D103}" dt="2025-07-17T02:39:58.388" v="126" actId="34135"/>
          <ac:spMkLst>
            <pc:docMk/>
            <pc:sldMk cId="0" sldId="291"/>
            <ac:spMk id="2" creationId="{164310FB-A5D3-40BC-0BA2-FE0CF923907D}"/>
          </ac:spMkLst>
        </pc:spChg>
      </pc:sldChg>
      <pc:sldChg chg="modSp mod">
        <pc:chgData name="Adenike Gonçalves Kirby" userId="7efc4bad4e864aac" providerId="LiveId" clId="{767A56D3-0856-4810-B26E-3AF5A165D103}" dt="2025-07-17T02:32:14.640" v="68" actId="34135"/>
        <pc:sldMkLst>
          <pc:docMk/>
          <pc:sldMk cId="0" sldId="292"/>
        </pc:sldMkLst>
        <pc:spChg chg="mod">
          <ac:chgData name="Adenike Gonçalves Kirby" userId="7efc4bad4e864aac" providerId="LiveId" clId="{767A56D3-0856-4810-B26E-3AF5A165D103}" dt="2025-07-17T02:32:14.640" v="68" actId="34135"/>
          <ac:spMkLst>
            <pc:docMk/>
            <pc:sldMk cId="0" sldId="292"/>
            <ac:spMk id="2" creationId="{BFCC06D2-20BF-9AA7-E403-CD95CC17584E}"/>
          </ac:spMkLst>
        </pc:spChg>
      </pc:sldChg>
      <pc:sldChg chg="modSp mod">
        <pc:chgData name="Adenike Gonçalves Kirby" userId="7efc4bad4e864aac" providerId="LiveId" clId="{767A56D3-0856-4810-B26E-3AF5A165D103}" dt="2025-07-17T02:39:27.839" v="125" actId="34135"/>
        <pc:sldMkLst>
          <pc:docMk/>
          <pc:sldMk cId="0" sldId="293"/>
        </pc:sldMkLst>
        <pc:spChg chg="mod">
          <ac:chgData name="Adenike Gonçalves Kirby" userId="7efc4bad4e864aac" providerId="LiveId" clId="{767A56D3-0856-4810-B26E-3AF5A165D103}" dt="2025-07-17T02:39:27.839" v="125" actId="34135"/>
          <ac:spMkLst>
            <pc:docMk/>
            <pc:sldMk cId="0" sldId="293"/>
            <ac:spMk id="2" creationId="{AB763FA2-6572-CBA2-8E1C-98559AC05DE5}"/>
          </ac:spMkLst>
        </pc:spChg>
      </pc:sldChg>
      <pc:sldChg chg="modSp mod">
        <pc:chgData name="Adenike Gonçalves Kirby" userId="7efc4bad4e864aac" providerId="LiveId" clId="{767A56D3-0856-4810-B26E-3AF5A165D103}" dt="2025-07-17T02:32:22.212" v="69" actId="34135"/>
        <pc:sldMkLst>
          <pc:docMk/>
          <pc:sldMk cId="0" sldId="294"/>
        </pc:sldMkLst>
        <pc:spChg chg="mod">
          <ac:chgData name="Adenike Gonçalves Kirby" userId="7efc4bad4e864aac" providerId="LiveId" clId="{767A56D3-0856-4810-B26E-3AF5A165D103}" dt="2025-07-17T02:32:22.212" v="69" actId="34135"/>
          <ac:spMkLst>
            <pc:docMk/>
            <pc:sldMk cId="0" sldId="294"/>
            <ac:spMk id="3" creationId="{F991A6AD-F53C-7BD4-C261-22D2F4962290}"/>
          </ac:spMkLst>
        </pc:spChg>
        <pc:picChg chg="mod">
          <ac:chgData name="Adenike Gonçalves Kirby" userId="7efc4bad4e864aac" providerId="LiveId" clId="{767A56D3-0856-4810-B26E-3AF5A165D103}" dt="2025-07-17T02:23:40.771" v="25" actId="14100"/>
          <ac:picMkLst>
            <pc:docMk/>
            <pc:sldMk cId="0" sldId="294"/>
            <ac:picMk id="430" creationId="{00000000-0000-0000-0000-000000000000}"/>
          </ac:picMkLst>
        </pc:picChg>
      </pc:sldChg>
      <pc:sldChg chg="modSp mod">
        <pc:chgData name="Adenike Gonçalves Kirby" userId="7efc4bad4e864aac" providerId="LiveId" clId="{767A56D3-0856-4810-B26E-3AF5A165D103}" dt="2025-07-17T02:32:24.959" v="70" actId="34135"/>
        <pc:sldMkLst>
          <pc:docMk/>
          <pc:sldMk cId="0" sldId="295"/>
        </pc:sldMkLst>
        <pc:spChg chg="mod">
          <ac:chgData name="Adenike Gonçalves Kirby" userId="7efc4bad4e864aac" providerId="LiveId" clId="{767A56D3-0856-4810-B26E-3AF5A165D103}" dt="2025-07-17T02:32:24.959" v="70" actId="34135"/>
          <ac:spMkLst>
            <pc:docMk/>
            <pc:sldMk cId="0" sldId="295"/>
            <ac:spMk id="3" creationId="{5EC0356E-306B-219C-6255-FEBE9B58DA4F}"/>
          </ac:spMkLst>
        </pc:spChg>
      </pc:sldChg>
      <pc:sldChg chg="addSp delSp modSp mod">
        <pc:chgData name="Adenike Gonçalves Kirby" userId="7efc4bad4e864aac" providerId="LiveId" clId="{767A56D3-0856-4810-B26E-3AF5A165D103}" dt="2025-07-17T02:38:53.203" v="124" actId="34136"/>
        <pc:sldMkLst>
          <pc:docMk/>
          <pc:sldMk cId="0" sldId="296"/>
        </pc:sldMkLst>
        <pc:spChg chg="add del mod">
          <ac:chgData name="Adenike Gonçalves Kirby" userId="7efc4bad4e864aac" providerId="LiveId" clId="{767A56D3-0856-4810-B26E-3AF5A165D103}" dt="2025-07-17T02:20:27.723" v="12" actId="21"/>
          <ac:spMkLst>
            <pc:docMk/>
            <pc:sldMk cId="0" sldId="296"/>
            <ac:spMk id="3" creationId="{5CABFDBF-F52B-D860-8704-ECBB028CBBCB}"/>
          </ac:spMkLst>
        </pc:spChg>
        <pc:spChg chg="add mod">
          <ac:chgData name="Adenike Gonçalves Kirby" userId="7efc4bad4e864aac" providerId="LiveId" clId="{767A56D3-0856-4810-B26E-3AF5A165D103}" dt="2025-07-17T02:38:50.256" v="123" actId="34135"/>
          <ac:spMkLst>
            <pc:docMk/>
            <pc:sldMk cId="0" sldId="296"/>
            <ac:spMk id="5" creationId="{6AF80587-65B3-C018-3082-913A847329BE}"/>
          </ac:spMkLst>
        </pc:spChg>
        <pc:spChg chg="mod">
          <ac:chgData name="Adenike Gonçalves Kirby" userId="7efc4bad4e864aac" providerId="LiveId" clId="{767A56D3-0856-4810-B26E-3AF5A165D103}" dt="2025-07-17T02:38:53.203" v="124" actId="34136"/>
          <ac:spMkLst>
            <pc:docMk/>
            <pc:sldMk cId="0" sldId="296"/>
            <ac:spMk id="446" creationId="{00000000-0000-0000-0000-000000000000}"/>
          </ac:spMkLst>
        </pc:spChg>
        <pc:spChg chg="mod">
          <ac:chgData name="Adenike Gonçalves Kirby" userId="7efc4bad4e864aac" providerId="LiveId" clId="{767A56D3-0856-4810-B26E-3AF5A165D103}" dt="2025-07-17T02:19:02.005" v="5" actId="14100"/>
          <ac:spMkLst>
            <pc:docMk/>
            <pc:sldMk cId="0" sldId="296"/>
            <ac:spMk id="450" creationId="{00000000-0000-0000-0000-000000000000}"/>
          </ac:spMkLst>
        </pc:spChg>
        <pc:picChg chg="add mod">
          <ac:chgData name="Adenike Gonçalves Kirby" userId="7efc4bad4e864aac" providerId="LiveId" clId="{767A56D3-0856-4810-B26E-3AF5A165D103}" dt="2025-07-17T02:21:02.097" v="17" actId="1076"/>
          <ac:picMkLst>
            <pc:docMk/>
            <pc:sldMk cId="0" sldId="296"/>
            <ac:picMk id="4" creationId="{4B7D6E69-15B9-1660-92B5-95AC479245BE}"/>
          </ac:picMkLst>
        </pc:picChg>
      </pc:sldChg>
      <pc:sldChg chg="modSp mod">
        <pc:chgData name="Adenike Gonçalves Kirby" userId="7efc4bad4e864aac" providerId="LiveId" clId="{767A56D3-0856-4810-B26E-3AF5A165D103}" dt="2025-07-17T02:38:45.155" v="122" actId="34135"/>
        <pc:sldMkLst>
          <pc:docMk/>
          <pc:sldMk cId="0" sldId="297"/>
        </pc:sldMkLst>
        <pc:spChg chg="mod">
          <ac:chgData name="Adenike Gonçalves Kirby" userId="7efc4bad4e864aac" providerId="LiveId" clId="{767A56D3-0856-4810-B26E-3AF5A165D103}" dt="2025-07-17T02:38:45.155" v="122" actId="34135"/>
          <ac:spMkLst>
            <pc:docMk/>
            <pc:sldMk cId="0" sldId="297"/>
            <ac:spMk id="3" creationId="{D00F70B2-AA32-9B6F-A1B9-6E714DED944C}"/>
          </ac:spMkLst>
        </pc:spChg>
      </pc:sldChg>
      <pc:sldChg chg="modSp mod">
        <pc:chgData name="Adenike Gonçalves Kirby" userId="7efc4bad4e864aac" providerId="LiveId" clId="{767A56D3-0856-4810-B26E-3AF5A165D103}" dt="2025-07-17T02:27:38.646" v="38" actId="34135"/>
        <pc:sldMkLst>
          <pc:docMk/>
          <pc:sldMk cId="0" sldId="298"/>
        </pc:sldMkLst>
        <pc:spChg chg="mod">
          <ac:chgData name="Adenike Gonçalves Kirby" userId="7efc4bad4e864aac" providerId="LiveId" clId="{767A56D3-0856-4810-B26E-3AF5A165D103}" dt="2025-07-17T02:27:38.646" v="38" actId="34135"/>
          <ac:spMkLst>
            <pc:docMk/>
            <pc:sldMk cId="0" sldId="298"/>
            <ac:spMk id="3" creationId="{B09D6DC8-6011-95A6-CAAB-6AAE34320E41}"/>
          </ac:spMkLst>
        </pc:spChg>
      </pc:sldChg>
      <pc:sldChg chg="addSp modSp mod">
        <pc:chgData name="Adenike Gonçalves Kirby" userId="7efc4bad4e864aac" providerId="LiveId" clId="{767A56D3-0856-4810-B26E-3AF5A165D103}" dt="2025-07-17T02:38:33.593" v="121" actId="34135"/>
        <pc:sldMkLst>
          <pc:docMk/>
          <pc:sldMk cId="0" sldId="299"/>
        </pc:sldMkLst>
        <pc:spChg chg="add mod">
          <ac:chgData name="Adenike Gonçalves Kirby" userId="7efc4bad4e864aac" providerId="LiveId" clId="{767A56D3-0856-4810-B26E-3AF5A165D103}" dt="2025-07-17T02:27:17.703" v="36"/>
          <ac:spMkLst>
            <pc:docMk/>
            <pc:sldMk cId="0" sldId="299"/>
            <ac:spMk id="4" creationId="{7B1262EA-C364-0177-B40F-E84D9388C408}"/>
          </ac:spMkLst>
        </pc:spChg>
        <pc:spChg chg="add mod">
          <ac:chgData name="Adenike Gonçalves Kirby" userId="7efc4bad4e864aac" providerId="LiveId" clId="{767A56D3-0856-4810-B26E-3AF5A165D103}" dt="2025-07-17T02:27:49.455" v="39"/>
          <ac:spMkLst>
            <pc:docMk/>
            <pc:sldMk cId="0" sldId="299"/>
            <ac:spMk id="5" creationId="{4BC1954D-4E29-9720-CFEB-094F437865E6}"/>
          </ac:spMkLst>
        </pc:spChg>
        <pc:spChg chg="add mod">
          <ac:chgData name="Adenike Gonçalves Kirby" userId="7efc4bad4e864aac" providerId="LiveId" clId="{767A56D3-0856-4810-B26E-3AF5A165D103}" dt="2025-07-17T02:38:33.593" v="121" actId="34135"/>
          <ac:spMkLst>
            <pc:docMk/>
            <pc:sldMk cId="0" sldId="299"/>
            <ac:spMk id="6" creationId="{0A471A64-3317-2685-4821-21CF2B5DEC74}"/>
          </ac:spMkLst>
        </pc:spChg>
        <pc:spChg chg="mod">
          <ac:chgData name="Adenike Gonçalves Kirby" userId="7efc4bad4e864aac" providerId="LiveId" clId="{767A56D3-0856-4810-B26E-3AF5A165D103}" dt="2025-07-17T02:27:25.839" v="37" actId="34135"/>
          <ac:spMkLst>
            <pc:docMk/>
            <pc:sldMk cId="0" sldId="299"/>
            <ac:spMk id="476" creationId="{00000000-0000-0000-0000-000000000000}"/>
          </ac:spMkLst>
        </pc:spChg>
      </pc:sldChg>
      <pc:sldChg chg="modSp mod">
        <pc:chgData name="Adenike Gonçalves Kirby" userId="7efc4bad4e864aac" providerId="LiveId" clId="{767A56D3-0856-4810-B26E-3AF5A165D103}" dt="2025-07-17T02:38:23.645" v="120" actId="34135"/>
        <pc:sldMkLst>
          <pc:docMk/>
          <pc:sldMk cId="0" sldId="300"/>
        </pc:sldMkLst>
        <pc:spChg chg="mod">
          <ac:chgData name="Adenike Gonçalves Kirby" userId="7efc4bad4e864aac" providerId="LiveId" clId="{767A56D3-0856-4810-B26E-3AF5A165D103}" dt="2025-07-17T02:38:23.645" v="120" actId="34135"/>
          <ac:spMkLst>
            <pc:docMk/>
            <pc:sldMk cId="0" sldId="300"/>
            <ac:spMk id="3" creationId="{439415C1-5743-3964-B17C-C6939C238734}"/>
          </ac:spMkLst>
        </pc:spChg>
        <pc:spChg chg="mod">
          <ac:chgData name="Adenike Gonçalves Kirby" userId="7efc4bad4e864aac" providerId="LiveId" clId="{767A56D3-0856-4810-B26E-3AF5A165D103}" dt="2025-07-17T02:38:16.700" v="119" actId="34135"/>
          <ac:spMkLst>
            <pc:docMk/>
            <pc:sldMk cId="0" sldId="300"/>
            <ac:spMk id="484" creationId="{00000000-0000-0000-0000-000000000000}"/>
          </ac:spMkLst>
        </pc:spChg>
      </pc:sldChg>
      <pc:sldChg chg="modSp mod">
        <pc:chgData name="Adenike Gonçalves Kirby" userId="7efc4bad4e864aac" providerId="LiveId" clId="{767A56D3-0856-4810-B26E-3AF5A165D103}" dt="2025-07-17T02:38:05.678" v="118" actId="34135"/>
        <pc:sldMkLst>
          <pc:docMk/>
          <pc:sldMk cId="0" sldId="301"/>
        </pc:sldMkLst>
        <pc:spChg chg="mod">
          <ac:chgData name="Adenike Gonçalves Kirby" userId="7efc4bad4e864aac" providerId="LiveId" clId="{767A56D3-0856-4810-B26E-3AF5A165D103}" dt="2025-07-17T02:38:05.678" v="118" actId="34135"/>
          <ac:spMkLst>
            <pc:docMk/>
            <pc:sldMk cId="0" sldId="301"/>
            <ac:spMk id="3" creationId="{6FBD69E5-8625-DF65-3DE2-199F79A89C07}"/>
          </ac:spMkLst>
        </pc:spChg>
      </pc:sldChg>
      <pc:sldChg chg="modSp mod">
        <pc:chgData name="Adenike Gonçalves Kirby" userId="7efc4bad4e864aac" providerId="LiveId" clId="{767A56D3-0856-4810-B26E-3AF5A165D103}" dt="2025-07-17T02:37:59.662" v="116" actId="34135"/>
        <pc:sldMkLst>
          <pc:docMk/>
          <pc:sldMk cId="0" sldId="303"/>
        </pc:sldMkLst>
        <pc:spChg chg="mod">
          <ac:chgData name="Adenike Gonçalves Kirby" userId="7efc4bad4e864aac" providerId="LiveId" clId="{767A56D3-0856-4810-B26E-3AF5A165D103}" dt="2025-07-17T02:37:59.662" v="116" actId="34135"/>
          <ac:spMkLst>
            <pc:docMk/>
            <pc:sldMk cId="0" sldId="303"/>
            <ac:spMk id="2" creationId="{0ED259C6-2DB6-5C01-0147-D9AEAD286F0B}"/>
          </ac:spMkLst>
        </pc:spChg>
      </pc:sldChg>
      <pc:sldChg chg="modSp mod">
        <pc:chgData name="Adenike Gonçalves Kirby" userId="7efc4bad4e864aac" providerId="LiveId" clId="{767A56D3-0856-4810-B26E-3AF5A165D103}" dt="2025-07-17T02:37:56.541" v="115" actId="34135"/>
        <pc:sldMkLst>
          <pc:docMk/>
          <pc:sldMk cId="0" sldId="304"/>
        </pc:sldMkLst>
        <pc:spChg chg="mod">
          <ac:chgData name="Adenike Gonçalves Kirby" userId="7efc4bad4e864aac" providerId="LiveId" clId="{767A56D3-0856-4810-B26E-3AF5A165D103}" dt="2025-07-17T02:37:56.541" v="115" actId="34135"/>
          <ac:spMkLst>
            <pc:docMk/>
            <pc:sldMk cId="0" sldId="304"/>
            <ac:spMk id="2" creationId="{E0D5DCA9-9D31-D9BA-434F-11BC679DF81E}"/>
          </ac:spMkLst>
        </pc:spChg>
      </pc:sldChg>
      <pc:sldChg chg="modSp mod">
        <pc:chgData name="Adenike Gonçalves Kirby" userId="7efc4bad4e864aac" providerId="LiveId" clId="{767A56D3-0856-4810-B26E-3AF5A165D103}" dt="2025-07-17T02:36:17.059" v="102" actId="34135"/>
        <pc:sldMkLst>
          <pc:docMk/>
          <pc:sldMk cId="1042901885" sldId="305"/>
        </pc:sldMkLst>
        <pc:spChg chg="mod">
          <ac:chgData name="Adenike Gonçalves Kirby" userId="7efc4bad4e864aac" providerId="LiveId" clId="{767A56D3-0856-4810-B26E-3AF5A165D103}" dt="2025-07-17T02:36:17.059" v="102" actId="34135"/>
          <ac:spMkLst>
            <pc:docMk/>
            <pc:sldMk cId="1042901885" sldId="305"/>
            <ac:spMk id="2" creationId="{217ABB2A-13AB-14C8-3F29-FE66AD78B339}"/>
          </ac:spMkLst>
        </pc:spChg>
      </pc:sldChg>
      <pc:sldChg chg="modSp mod">
        <pc:chgData name="Adenike Gonçalves Kirby" userId="7efc4bad4e864aac" providerId="LiveId" clId="{767A56D3-0856-4810-B26E-3AF5A165D103}" dt="2025-07-17T02:32:54.170" v="74" actId="34135"/>
        <pc:sldMkLst>
          <pc:docMk/>
          <pc:sldMk cId="2036609501" sldId="306"/>
        </pc:sldMkLst>
        <pc:spChg chg="mod">
          <ac:chgData name="Adenike Gonçalves Kirby" userId="7efc4bad4e864aac" providerId="LiveId" clId="{767A56D3-0856-4810-B26E-3AF5A165D103}" dt="2025-07-17T02:32:54.170" v="74" actId="34135"/>
          <ac:spMkLst>
            <pc:docMk/>
            <pc:sldMk cId="2036609501" sldId="306"/>
            <ac:spMk id="2" creationId="{D4E70DDD-0BD8-8499-3008-F44121B30B84}"/>
          </ac:spMkLst>
        </pc:spChg>
      </pc:sldChg>
      <pc:sldChg chg="modSp mod">
        <pc:chgData name="Adenike Gonçalves Kirby" userId="7efc4bad4e864aac" providerId="LiveId" clId="{767A56D3-0856-4810-B26E-3AF5A165D103}" dt="2025-07-17T02:38:02.173" v="117" actId="34135"/>
        <pc:sldMkLst>
          <pc:docMk/>
          <pc:sldMk cId="3485166802" sldId="307"/>
        </pc:sldMkLst>
        <pc:spChg chg="mod">
          <ac:chgData name="Adenike Gonçalves Kirby" userId="7efc4bad4e864aac" providerId="LiveId" clId="{767A56D3-0856-4810-B26E-3AF5A165D103}" dt="2025-07-17T02:38:02.173" v="117" actId="34135"/>
          <ac:spMkLst>
            <pc:docMk/>
            <pc:sldMk cId="3485166802" sldId="307"/>
            <ac:spMk id="3" creationId="{18A57585-8E06-576A-1D15-BDE516FF83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Welcome </a:t>
            </a:r>
            <a:endParaRPr dirty="0"/>
          </a:p>
          <a:p>
            <a:pPr marL="0" marR="0" lvl="0" indent="0" algn="l" rtl="0">
              <a:lnSpc>
                <a:spcPct val="100000"/>
              </a:lnSpc>
              <a:spcBef>
                <a:spcPts val="0"/>
              </a:spcBef>
              <a:spcAft>
                <a:spcPts val="0"/>
              </a:spcAft>
              <a:buClr>
                <a:srgbClr val="000000"/>
              </a:buClr>
              <a:buSzPts val="1100"/>
              <a:buFont typeface="Arial"/>
              <a:buNone/>
            </a:pPr>
            <a:r>
              <a:rPr lang="en-US" dirty="0"/>
              <a:t>Introductions:</a:t>
            </a:r>
            <a:endParaRPr dirty="0"/>
          </a:p>
          <a:p>
            <a:pPr marL="0" marR="0" lvl="0" indent="0" algn="l" rtl="0">
              <a:lnSpc>
                <a:spcPct val="100000"/>
              </a:lnSpc>
              <a:spcBef>
                <a:spcPts val="0"/>
              </a:spcBef>
              <a:spcAft>
                <a:spcPts val="0"/>
              </a:spcAft>
              <a:buClr>
                <a:srgbClr val="000000"/>
              </a:buClr>
              <a:buSzPts val="1100"/>
              <a:buFont typeface="Arial"/>
              <a:buNone/>
            </a:pPr>
            <a:r>
              <a:rPr lang="en-US" dirty="0"/>
              <a:t>Colleen Jones, PACT, trainer/volunteer</a:t>
            </a:r>
            <a:endParaRPr dirty="0"/>
          </a:p>
          <a:p>
            <a:pPr marL="0" marR="0" lvl="0" indent="0" algn="l" rtl="0">
              <a:lnSpc>
                <a:spcPct val="100000"/>
              </a:lnSpc>
              <a:spcBef>
                <a:spcPts val="0"/>
              </a:spcBef>
              <a:spcAft>
                <a:spcPts val="0"/>
              </a:spcAft>
              <a:buClr>
                <a:srgbClr val="000000"/>
              </a:buClr>
              <a:buSzPts val="1100"/>
              <a:buFont typeface="Arial"/>
              <a:buNone/>
            </a:pPr>
            <a:r>
              <a:rPr lang="en-US" dirty="0"/>
              <a:t>WATCH: video </a:t>
            </a:r>
            <a:endParaRPr dirty="0"/>
          </a:p>
          <a:p>
            <a:pPr marL="0" marR="0" lvl="0" indent="0" algn="l" rtl="0">
              <a:lnSpc>
                <a:spcPct val="100000"/>
              </a:lnSpc>
              <a:spcBef>
                <a:spcPts val="0"/>
              </a:spcBef>
              <a:spcAft>
                <a:spcPts val="0"/>
              </a:spcAft>
              <a:buClr>
                <a:srgbClr val="000000"/>
              </a:buClr>
              <a:buSzPts val="1100"/>
              <a:buFont typeface="Arial"/>
              <a:buNone/>
            </a:pPr>
            <a:r>
              <a:rPr lang="en-US" dirty="0"/>
              <a:t>https://www.pactautism.com/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dirty="0"/>
              <a:t>Characteristics of Autism (pyramid graphic) When you encounter a situation with an individual acting strange, acknowledge it is strange behavior. Then ask yourself, is it drug? Is it mental illness? Could it be autism? </a:t>
            </a:r>
            <a:endParaRPr dirty="0"/>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2000" dirty="0"/>
              <a:t>When you encounter a situation with an individual acting strange, acknowledge it is strange behavior. Then ask yourself, is it drug? Is it mental illness? Could it be autism</a:t>
            </a:r>
            <a:endParaRPr sz="1200" dirty="0">
              <a:solidFill>
                <a:schemeClr val="dk1"/>
              </a:solidFill>
              <a:latin typeface="Calibri"/>
              <a:ea typeface="Calibri"/>
              <a:cs typeface="Calibri"/>
              <a:sym typeface="Calibri"/>
            </a:endParaRPr>
          </a:p>
        </p:txBody>
      </p:sp>
      <p:sp>
        <p:nvSpPr>
          <p:cNvPr id="163" name="Google Shape;16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2000" dirty="0"/>
              <a:t>Look Different </a:t>
            </a:r>
            <a:endParaRPr dirty="0"/>
          </a:p>
          <a:p>
            <a:pPr marL="0" marR="0" lvl="0" indent="0" algn="l" rtl="0">
              <a:lnSpc>
                <a:spcPct val="100000"/>
              </a:lnSpc>
              <a:spcBef>
                <a:spcPts val="0"/>
              </a:spcBef>
              <a:spcAft>
                <a:spcPts val="0"/>
              </a:spcAft>
              <a:buSzPts val="1100"/>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2000" dirty="0"/>
              <a:t>Read a few traits off pyramid</a:t>
            </a:r>
            <a:endParaRPr sz="1200" b="0" i="0" u="none" strike="noStrike" cap="none" dirty="0">
              <a:solidFill>
                <a:schemeClr val="dk1"/>
              </a:solidFill>
              <a:latin typeface="Calibri"/>
              <a:ea typeface="Calibri"/>
              <a:cs typeface="Calibri"/>
              <a:sym typeface="Calibri"/>
            </a:endParaRPr>
          </a:p>
        </p:txBody>
      </p:sp>
      <p:sp>
        <p:nvSpPr>
          <p:cNvPr id="171" name="Google Shape;17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2000" dirty="0"/>
              <a:t>Not Understand Social Boundaries </a:t>
            </a:r>
            <a:endParaRPr dirty="0"/>
          </a:p>
          <a:p>
            <a:pPr marL="0" marR="0" lvl="0" indent="0" algn="l" rtl="0">
              <a:lnSpc>
                <a:spcPct val="100000"/>
              </a:lnSpc>
              <a:spcBef>
                <a:spcPts val="0"/>
              </a:spcBef>
              <a:spcAft>
                <a:spcPts val="0"/>
              </a:spcAft>
              <a:buSzPts val="1100"/>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2000" dirty="0"/>
              <a:t>Read a few traits off pyramid</a:t>
            </a:r>
            <a:endParaRPr sz="1200" b="0" i="0" u="none" strike="noStrike" cap="none" dirty="0">
              <a:solidFill>
                <a:schemeClr val="dk1"/>
              </a:solidFill>
              <a:latin typeface="Calibri"/>
              <a:ea typeface="Calibri"/>
              <a:cs typeface="Calibri"/>
              <a:sym typeface="Calibri"/>
            </a:endParaRPr>
          </a:p>
        </p:txBody>
      </p:sp>
      <p:sp>
        <p:nvSpPr>
          <p:cNvPr id="180" name="Google Shape;1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2000" dirty="0"/>
              <a:t>Respond Inappropriately or unusually to questioning </a:t>
            </a:r>
            <a:endParaRPr dirty="0"/>
          </a:p>
          <a:p>
            <a:pPr marL="0" marR="0" lvl="0" indent="0" algn="l" rtl="0">
              <a:lnSpc>
                <a:spcPct val="100000"/>
              </a:lnSpc>
              <a:spcBef>
                <a:spcPts val="0"/>
              </a:spcBef>
              <a:spcAft>
                <a:spcPts val="0"/>
              </a:spcAft>
              <a:buSzPts val="1100"/>
              <a:buNone/>
            </a:pPr>
            <a:endParaRPr sz="2000" dirty="0"/>
          </a:p>
          <a:p>
            <a:pPr marL="0" marR="0" lvl="0" indent="0" algn="l" rtl="0">
              <a:lnSpc>
                <a:spcPct val="100000"/>
              </a:lnSpc>
              <a:spcBef>
                <a:spcPts val="0"/>
              </a:spcBef>
              <a:spcAft>
                <a:spcPts val="0"/>
              </a:spcAft>
              <a:buSzPts val="1100"/>
              <a:buNone/>
            </a:pPr>
            <a:r>
              <a:rPr lang="en-US" sz="2000" dirty="0"/>
              <a:t>*Echolalia: A person may repeat everything you said in same tone, rather than answer a question. This is a characteristic of autism. </a:t>
            </a:r>
            <a:endParaRPr dirty="0"/>
          </a:p>
          <a:p>
            <a:pPr marL="0" marR="0" lvl="0" indent="0" algn="l" rtl="0">
              <a:lnSpc>
                <a:spcPct val="100000"/>
              </a:lnSpc>
              <a:spcBef>
                <a:spcPts val="0"/>
              </a:spcBef>
              <a:spcAft>
                <a:spcPts val="0"/>
              </a:spcAft>
              <a:buSzPts val="1100"/>
              <a:buNone/>
            </a:pPr>
            <a:endParaRPr sz="2000" dirty="0"/>
          </a:p>
          <a:p>
            <a:pPr marL="0" marR="0" lvl="0" indent="0" algn="l" rtl="0">
              <a:lnSpc>
                <a:spcPct val="100000"/>
              </a:lnSpc>
              <a:spcBef>
                <a:spcPts val="0"/>
              </a:spcBef>
              <a:spcAft>
                <a:spcPts val="0"/>
              </a:spcAft>
              <a:buSzPts val="1100"/>
              <a:buNone/>
            </a:pPr>
            <a:r>
              <a:rPr lang="en-US" sz="2000" dirty="0"/>
              <a:t>A person may respond “yes or no” without fully understanding the question you are asking</a:t>
            </a:r>
            <a:endParaRPr dirty="0"/>
          </a:p>
          <a:p>
            <a:pPr marL="0" marR="0" lvl="0" indent="0" algn="l" rtl="0">
              <a:lnSpc>
                <a:spcPct val="100000"/>
              </a:lnSpc>
              <a:spcBef>
                <a:spcPts val="0"/>
              </a:spcBef>
              <a:spcAft>
                <a:spcPts val="0"/>
              </a:spcAft>
              <a:buSzPts val="1100"/>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2000" dirty="0"/>
              <a:t>Read a few traits off pyramid </a:t>
            </a:r>
            <a:endParaRPr sz="1200" b="0" i="0" u="none" strike="noStrike" cap="none" dirty="0">
              <a:solidFill>
                <a:schemeClr val="dk1"/>
              </a:solidFill>
              <a:latin typeface="Calibri"/>
              <a:ea typeface="Calibri"/>
              <a:cs typeface="Calibri"/>
              <a:sym typeface="Calibri"/>
            </a:endParaRPr>
          </a:p>
        </p:txBody>
      </p:sp>
      <p:sp>
        <p:nvSpPr>
          <p:cNvPr id="189" name="Google Shape;1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dirty="0"/>
              <a:t>A person on the spectrum may have an extreme high or low</a:t>
            </a:r>
            <a:endParaRPr dirty="0"/>
          </a:p>
          <a:p>
            <a:pPr marL="0" marR="0" lvl="0" indent="0" algn="l" rtl="0">
              <a:lnSpc>
                <a:spcPct val="100000"/>
              </a:lnSpc>
              <a:spcBef>
                <a:spcPts val="0"/>
              </a:spcBef>
              <a:spcAft>
                <a:spcPts val="0"/>
              </a:spcAft>
              <a:buSzPts val="1100"/>
              <a:buNone/>
            </a:pPr>
            <a:r>
              <a:rPr lang="en-US" dirty="0"/>
              <a:t>threshold for pain (smiley faces)</a:t>
            </a:r>
            <a:endParaRPr dirty="0"/>
          </a:p>
          <a:p>
            <a:pPr marL="0" marR="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SzPts val="1100"/>
              <a:buNone/>
            </a:pPr>
            <a:r>
              <a:rPr lang="en-US" dirty="0"/>
              <a:t>When would this knowledge be important?</a:t>
            </a:r>
            <a:endParaRPr dirty="0"/>
          </a:p>
          <a:p>
            <a:pPr marL="0" marR="0" lvl="0" indent="0" algn="l" rtl="0">
              <a:lnSpc>
                <a:spcPct val="100000"/>
              </a:lnSpc>
              <a:spcBef>
                <a:spcPts val="0"/>
              </a:spcBef>
              <a:spcAft>
                <a:spcPts val="0"/>
              </a:spcAft>
              <a:buSzPts val="1100"/>
              <a:buNone/>
            </a:pPr>
            <a:r>
              <a:rPr lang="en-US" dirty="0"/>
              <a:t>Car accident, injury, other?</a:t>
            </a:r>
            <a:endParaRPr dirty="0"/>
          </a:p>
          <a:p>
            <a:pPr marL="0" marR="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SzPts val="1100"/>
              <a:buNone/>
            </a:pPr>
            <a:r>
              <a:rPr lang="en-US" dirty="0"/>
              <a:t>Now we will see videos, see what you can observe by</a:t>
            </a:r>
            <a:endParaRPr dirty="0"/>
          </a:p>
          <a:p>
            <a:pPr marL="0" marR="0" lvl="0" indent="0" algn="l" rtl="0">
              <a:lnSpc>
                <a:spcPct val="100000"/>
              </a:lnSpc>
              <a:spcBef>
                <a:spcPts val="0"/>
              </a:spcBef>
              <a:spcAft>
                <a:spcPts val="0"/>
              </a:spcAft>
              <a:buSzPts val="1100"/>
              <a:buNone/>
            </a:pPr>
            <a:r>
              <a:rPr lang="en-US" dirty="0"/>
              <a:t>watching the two scenarios.</a:t>
            </a:r>
            <a:endParaRPr dirty="0"/>
          </a:p>
          <a:p>
            <a:pPr marL="0" marR="0" lvl="0" indent="0" algn="l" rtl="0">
              <a:lnSpc>
                <a:spcPct val="100000"/>
              </a:lnSpc>
              <a:spcBef>
                <a:spcPts val="0"/>
              </a:spcBef>
              <a:spcAft>
                <a:spcPts val="0"/>
              </a:spcAft>
              <a:buSzPts val="1100"/>
              <a:buNone/>
            </a:pPr>
            <a:endParaRPr dirty="0"/>
          </a:p>
        </p:txBody>
      </p:sp>
      <p:sp>
        <p:nvSpPr>
          <p:cNvPr id="198" name="Google Shape;1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Notice the individual communicates with an electronic</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device. (Do not separate him from his communication device)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He is not wearing a shirt. Some people are more comfortable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without scratchy clothing, i.e. person may wear shorts in</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winter.</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He is hungry and agitation subsides after eating chips.</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https://www.youtube.com/watch?v=zO1euwFlPvo</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p:txBody>
      </p:sp>
      <p:sp>
        <p:nvSpPr>
          <p:cNvPr id="208" name="Google Shape;20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https://www.youtube.com/watch?v=uErofKXMwq0</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Changed to body cam – need to decide how much – what to show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What is the individual holding?</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Why is he walking by himself? Why not?</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How did he communicate?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What did the bystander tell the officer?</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I’m not here to tell you how to do your job. If you see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someone acting strange. Acknowledge that they are acting</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strange, ask yourself, is it drugs? Is it mental illness? Is it</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autism?</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sz="1200" dirty="0"/>
          </a:p>
          <a:p>
            <a:pPr marL="457200" lvl="0" indent="-298450" algn="l" rtl="0">
              <a:lnSpc>
                <a:spcPct val="100000"/>
              </a:lnSpc>
              <a:spcBef>
                <a:spcPts val="0"/>
              </a:spcBef>
              <a:spcAft>
                <a:spcPts val="0"/>
              </a:spcAft>
              <a:buSzPts val="1100"/>
              <a:buChar char="●"/>
            </a:pPr>
            <a:r>
              <a:rPr lang="en-US" sz="1200" dirty="0"/>
              <a:t>Slide 17 – Buckeye Arizona: Connor</a:t>
            </a:r>
            <a:endParaRPr dirty="0"/>
          </a:p>
          <a:p>
            <a:pPr marL="457200" lvl="0" indent="-228600" algn="l" rtl="0">
              <a:lnSpc>
                <a:spcPct val="100000"/>
              </a:lnSpc>
              <a:spcBef>
                <a:spcPts val="0"/>
              </a:spcBef>
              <a:spcAft>
                <a:spcPts val="0"/>
              </a:spcAft>
              <a:buSzPts val="1100"/>
              <a:buNone/>
            </a:pPr>
            <a:endParaRPr sz="1200" dirty="0"/>
          </a:p>
          <a:p>
            <a:pPr marL="457200" lvl="0" indent="-298450" algn="l" rtl="0">
              <a:lnSpc>
                <a:spcPct val="100000"/>
              </a:lnSpc>
              <a:spcBef>
                <a:spcPts val="0"/>
              </a:spcBef>
              <a:spcAft>
                <a:spcPts val="0"/>
              </a:spcAft>
              <a:buSzPts val="1100"/>
              <a:buChar char="●"/>
            </a:pPr>
            <a:r>
              <a:rPr lang="en-US" sz="1200" dirty="0"/>
              <a:t>·         Replace with body cam footage and clip of stimming (sitting at table) from current link</a:t>
            </a:r>
            <a:endParaRPr dirty="0"/>
          </a:p>
          <a:p>
            <a:pPr marL="457200" lvl="0" indent="-228600" algn="l" rtl="0">
              <a:lnSpc>
                <a:spcPct val="100000"/>
              </a:lnSpc>
              <a:spcBef>
                <a:spcPts val="0"/>
              </a:spcBef>
              <a:spcAft>
                <a:spcPts val="0"/>
              </a:spcAft>
              <a:buSzPts val="1100"/>
              <a:buNone/>
            </a:pPr>
            <a:endParaRPr sz="1200" dirty="0"/>
          </a:p>
          <a:p>
            <a:pPr marL="457200" lvl="0" indent="-298450" algn="l" rtl="0">
              <a:lnSpc>
                <a:spcPct val="100000"/>
              </a:lnSpc>
              <a:spcBef>
                <a:spcPts val="0"/>
              </a:spcBef>
              <a:spcAft>
                <a:spcPts val="0"/>
              </a:spcAft>
              <a:buSzPts val="1100"/>
              <a:buChar char="●"/>
            </a:pPr>
            <a:r>
              <a:rPr lang="en-US" sz="1200" dirty="0"/>
              <a:t>·         Direct suggestion from LMPD officer – media intro may be off-putting to many officers</a:t>
            </a:r>
            <a:endParaRPr dirty="0"/>
          </a:p>
          <a:p>
            <a:pPr marL="457200" lvl="0" indent="-228600" algn="l" rtl="0">
              <a:lnSpc>
                <a:spcPct val="100000"/>
              </a:lnSpc>
              <a:spcBef>
                <a:spcPts val="0"/>
              </a:spcBef>
              <a:spcAft>
                <a:spcPts val="0"/>
              </a:spcAft>
              <a:buSzPts val="1100"/>
              <a:buNone/>
            </a:pPr>
            <a:endParaRPr sz="1200" dirty="0"/>
          </a:p>
          <a:p>
            <a:pPr marL="457200" lvl="0" indent="-298450" algn="l" rtl="0">
              <a:lnSpc>
                <a:spcPct val="100000"/>
              </a:lnSpc>
              <a:spcBef>
                <a:spcPts val="0"/>
              </a:spcBef>
              <a:spcAft>
                <a:spcPts val="0"/>
              </a:spcAft>
              <a:buSzPts val="1100"/>
              <a:buChar char="●"/>
            </a:pPr>
            <a:r>
              <a:rPr lang="en-US" sz="1200" dirty="0"/>
              <a:t>·         https://www.youtube.com/watch?v=FL5_ePqmH2Q from 18 seconds to 36 seconds</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p:txBody>
      </p:sp>
      <p:sp>
        <p:nvSpPr>
          <p:cNvPr id="220" name="Google Shape;22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A911A3B7-64B3-C4B3-5235-61426196A1AF}"/>
            </a:ext>
          </a:extLst>
        </p:cNvPr>
        <p:cNvGrpSpPr/>
        <p:nvPr/>
      </p:nvGrpSpPr>
      <p:grpSpPr>
        <a:xfrm>
          <a:off x="0" y="0"/>
          <a:ext cx="0" cy="0"/>
          <a:chOff x="0" y="0"/>
          <a:chExt cx="0" cy="0"/>
        </a:xfrm>
      </p:grpSpPr>
      <p:sp>
        <p:nvSpPr>
          <p:cNvPr id="218" name="Google Shape;218;p18:notes">
            <a:extLst>
              <a:ext uri="{FF2B5EF4-FFF2-40B4-BE49-F238E27FC236}">
                <a16:creationId xmlns:a16="http://schemas.microsoft.com/office/drawing/2014/main" id="{49A0D951-5527-B640-6A90-FCB30890A9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a:extLst>
              <a:ext uri="{FF2B5EF4-FFF2-40B4-BE49-F238E27FC236}">
                <a16:creationId xmlns:a16="http://schemas.microsoft.com/office/drawing/2014/main" id="{E774985D-8F70-0EB4-C17C-C014314B50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https://apnews.com/article/idaho-pocatello-autism-teen-police-shooting-88069c60a71f14cc95721f2f4809a86d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Changed to body cam – need to decide how much – what to show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What is the individual holding?</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Why is he walking by himself? Why not?</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How did he communicate?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I’m not here to tell you how to do your job. If you see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someone acting strange. Acknowledge that they are acting</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strange, ask yourself, is it drugs? Is it mental illness? Is it</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autism?</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sz="1200" dirty="0"/>
          </a:p>
        </p:txBody>
      </p:sp>
      <p:sp>
        <p:nvSpPr>
          <p:cNvPr id="220" name="Google Shape;220;p18:notes">
            <a:extLst>
              <a:ext uri="{FF2B5EF4-FFF2-40B4-BE49-F238E27FC236}">
                <a16:creationId xmlns:a16="http://schemas.microsoft.com/office/drawing/2014/main" id="{A58A123D-F7DD-0345-E111-33A403C0024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52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Approx half of individuals w autism will elope or bolt from a</a:t>
            </a:r>
            <a:endParaRPr dirty="0"/>
          </a:p>
          <a:p>
            <a:pPr marL="158750" lvl="0" indent="0" algn="l" rtl="0">
              <a:lnSpc>
                <a:spcPct val="100000"/>
              </a:lnSpc>
              <a:spcBef>
                <a:spcPts val="0"/>
              </a:spcBef>
              <a:spcAft>
                <a:spcPts val="0"/>
              </a:spcAft>
              <a:buSzPts val="1100"/>
              <a:buNone/>
            </a:pPr>
            <a:r>
              <a:rPr lang="en-US" dirty="0"/>
              <a:t>safe environment</a:t>
            </a:r>
            <a:endParaRPr dirty="0"/>
          </a:p>
          <a:p>
            <a:pPr marL="158750" lvl="0" indent="0" algn="l" rtl="0">
              <a:lnSpc>
                <a:spcPct val="100000"/>
              </a:lnSpc>
              <a:spcBef>
                <a:spcPts val="0"/>
              </a:spcBef>
              <a:spcAft>
                <a:spcPts val="0"/>
              </a:spcAft>
              <a:buSzPts val="1100"/>
              <a:buNone/>
            </a:pPr>
            <a:r>
              <a:rPr lang="en-US" dirty="0"/>
              <a:t>About 1/3 of those who elope are not able to communicate</a:t>
            </a:r>
            <a:endParaRPr dirty="0"/>
          </a:p>
          <a:p>
            <a:pPr marL="158750" lvl="0" indent="0" algn="l" rtl="0">
              <a:lnSpc>
                <a:spcPct val="100000"/>
              </a:lnSpc>
              <a:spcBef>
                <a:spcPts val="0"/>
              </a:spcBef>
              <a:spcAft>
                <a:spcPts val="0"/>
              </a:spcAft>
              <a:buSzPts val="1100"/>
              <a:buNone/>
            </a:pPr>
            <a:r>
              <a:rPr lang="en-US" dirty="0"/>
              <a:t>their name, address, or phone number</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en-US" dirty="0"/>
              <a:t>*in online class: type response in the chatbox</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Leaders in PACT: Dr. Abbey Love, Dr. Kirsten Railey, and me.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Look carefully for medical ID tags, particularly if individual</a:t>
            </a:r>
            <a:endParaRPr dirty="0"/>
          </a:p>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is non-verbal</a:t>
            </a:r>
            <a:endParaRPr dirty="0"/>
          </a:p>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Person with ASD may perseverate on an object (McDonald’s</a:t>
            </a:r>
            <a:endParaRPr dirty="0"/>
          </a:p>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coke) or a location (local park or body of water). Check these</a:t>
            </a:r>
            <a:endParaRPr dirty="0"/>
          </a:p>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locations first depending on the person’s interest. This may</a:t>
            </a:r>
            <a:endParaRPr dirty="0"/>
          </a:p>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individual may travel straight to the location with no sense of</a:t>
            </a:r>
            <a:endParaRPr dirty="0"/>
          </a:p>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danger, i.e. walk across highways, or enter a lake when he</a:t>
            </a:r>
            <a:endParaRPr dirty="0"/>
          </a:p>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can’t swim.</a:t>
            </a:r>
            <a:endParaRPr dirty="0"/>
          </a:p>
          <a:p>
            <a:pPr marL="6350" marR="0" lvl="0" indent="0" algn="l" rtl="0">
              <a:lnSpc>
                <a:spcPct val="90000"/>
              </a:lnSpc>
              <a:spcBef>
                <a:spcPts val="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May want to escape something: fire alarm, lights, crowd</a:t>
            </a:r>
            <a:endParaRPr sz="1200" b="0" i="0" u="none" strike="noStrike" cap="none" dirty="0">
              <a:solidFill>
                <a:schemeClr val="dk1"/>
              </a:solidFill>
              <a:latin typeface="Calibri"/>
              <a:ea typeface="Calibri"/>
              <a:cs typeface="Calibri"/>
              <a:sym typeface="Calibri"/>
            </a:endParaRPr>
          </a:p>
          <a:p>
            <a:pPr marL="177800" marR="0" lvl="0" indent="-38100" algn="l" rtl="0">
              <a:lnSpc>
                <a:spcPct val="90000"/>
              </a:lnSpc>
              <a:spcBef>
                <a:spcPts val="0"/>
              </a:spcBef>
              <a:spcAft>
                <a:spcPts val="0"/>
              </a:spcAft>
              <a:buClr>
                <a:schemeClr val="dk1"/>
              </a:buClr>
              <a:buSzPts val="2100"/>
              <a:buFont typeface="Arial"/>
              <a:buNone/>
            </a:pPr>
            <a:endParaRPr sz="1200" b="0" i="0" u="none" strike="noStrike" cap="none" dirty="0">
              <a:solidFill>
                <a:schemeClr val="dk1"/>
              </a:solidFill>
              <a:latin typeface="Calibri"/>
              <a:ea typeface="Calibri"/>
              <a:cs typeface="Calibri"/>
              <a:sym typeface="Calibri"/>
            </a:endParaRPr>
          </a:p>
          <a:p>
            <a:pPr marL="177800" marR="0" lvl="0" indent="-171450" algn="l" rtl="0">
              <a:lnSpc>
                <a:spcPct val="90000"/>
              </a:lnSpc>
              <a:spcBef>
                <a:spcPts val="0"/>
              </a:spcBef>
              <a:spcAft>
                <a:spcPts val="0"/>
              </a:spcAft>
              <a:buClr>
                <a:schemeClr val="dk1"/>
              </a:buClr>
              <a:buSzPts val="2100"/>
              <a:buFont typeface="Arial"/>
              <a:buChar char="•"/>
            </a:pPr>
            <a:r>
              <a:rPr lang="en-US" sz="1200" b="0" i="0" u="none" strike="noStrike" cap="none" dirty="0">
                <a:solidFill>
                  <a:schemeClr val="dk1"/>
                </a:solidFill>
                <a:latin typeface="Calibri"/>
                <a:ea typeface="Calibri"/>
                <a:cs typeface="Calibri"/>
                <a:sym typeface="Calibri"/>
              </a:rPr>
              <a:t>About half of the autism community will elope or bolt from a safe environment</a:t>
            </a:r>
            <a:endParaRPr sz="800" dirty="0"/>
          </a:p>
          <a:p>
            <a:pPr marL="177800" marR="0" lvl="0" indent="-171450" algn="l" rtl="0">
              <a:lnSpc>
                <a:spcPct val="90000"/>
              </a:lnSpc>
              <a:spcBef>
                <a:spcPts val="800"/>
              </a:spcBef>
              <a:spcAft>
                <a:spcPts val="0"/>
              </a:spcAft>
              <a:buClr>
                <a:schemeClr val="dk1"/>
              </a:buClr>
              <a:buSzPts val="2100"/>
              <a:buFont typeface="Arial"/>
              <a:buChar char="•"/>
            </a:pPr>
            <a:r>
              <a:rPr lang="en-US" sz="1200" b="0" i="0" u="none" strike="noStrike" cap="none" dirty="0">
                <a:solidFill>
                  <a:schemeClr val="dk1"/>
                </a:solidFill>
                <a:latin typeface="Calibri"/>
                <a:ea typeface="Calibri"/>
                <a:cs typeface="Calibri"/>
                <a:sym typeface="Calibri"/>
              </a:rPr>
              <a:t>They are 8 times more likely to elope than their neuro-typical siblings</a:t>
            </a:r>
            <a:endParaRPr sz="800" dirty="0"/>
          </a:p>
          <a:p>
            <a:pPr marL="177800" marR="0" lvl="0" indent="-171450" algn="l" rtl="0">
              <a:lnSpc>
                <a:spcPct val="90000"/>
              </a:lnSpc>
              <a:spcBef>
                <a:spcPts val="800"/>
              </a:spcBef>
              <a:spcAft>
                <a:spcPts val="0"/>
              </a:spcAft>
              <a:buClr>
                <a:schemeClr val="dk1"/>
              </a:buClr>
              <a:buSzPts val="2100"/>
              <a:buFont typeface="Arial"/>
              <a:buChar char="•"/>
            </a:pPr>
            <a:r>
              <a:rPr lang="en-US" sz="1200" b="0" i="0" u="none" strike="noStrike" cap="none" dirty="0">
                <a:solidFill>
                  <a:schemeClr val="dk1"/>
                </a:solidFill>
                <a:latin typeface="Calibri"/>
                <a:ea typeface="Calibri"/>
                <a:cs typeface="Calibri"/>
                <a:sym typeface="Calibri"/>
              </a:rPr>
              <a:t>About 1/3 of those that elope are not able to communicate their name, address, or phone number</a:t>
            </a:r>
            <a:endParaRPr sz="800" dirty="0"/>
          </a:p>
          <a:p>
            <a:pPr marL="0" marR="0" lvl="0" indent="0" algn="l" rtl="0">
              <a:lnSpc>
                <a:spcPct val="90000"/>
              </a:lnSpc>
              <a:spcBef>
                <a:spcPts val="800"/>
              </a:spcBef>
              <a:spcAft>
                <a:spcPts val="0"/>
              </a:spcAft>
              <a:buClr>
                <a:schemeClr val="dk1"/>
              </a:buClr>
              <a:buSzPts val="2100"/>
              <a:buFont typeface="Arial"/>
              <a:buNone/>
            </a:pP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p:txBody>
      </p:sp>
      <p:sp>
        <p:nvSpPr>
          <p:cNvPr id="239" name="Google Shape;23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Aggression: hurting themselves or attacking caregivers when upset</a:t>
            </a:r>
            <a:endParaRPr dirty="0"/>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 may have “meltdowns” and appear inconsolable at times</a:t>
            </a:r>
            <a:endParaRPr dirty="0"/>
          </a:p>
          <a:p>
            <a:pPr marL="6350" lvl="0" indent="0" algn="l" rtl="0">
              <a:lnSpc>
                <a:spcPct val="90000"/>
              </a:lnSpc>
              <a:spcBef>
                <a:spcPts val="0"/>
              </a:spcBef>
              <a:spcAft>
                <a:spcPts val="0"/>
              </a:spcAft>
              <a:buClr>
                <a:schemeClr val="dk1"/>
              </a:buClr>
              <a:buSzPts val="2100"/>
              <a:buNone/>
            </a:pPr>
            <a:endParaRPr sz="1200" dirty="0">
              <a:solidFill>
                <a:schemeClr val="dk1"/>
              </a:solidFill>
              <a:latin typeface="Calibri"/>
              <a:ea typeface="Calibri"/>
              <a:cs typeface="Calibri"/>
              <a:sym typeface="Calibri"/>
            </a:endParaRPr>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Unusual behavior:</a:t>
            </a:r>
            <a:endParaRPr dirty="0"/>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 walking for a long time with blank look on face, carrying an object that is age unexpected</a:t>
            </a:r>
            <a:endParaRPr dirty="0"/>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 intense interest in something others find mundane or inappropriate or potentially dangerous</a:t>
            </a:r>
            <a:endParaRPr dirty="0"/>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 Community and first responder misinterpretation of behavior</a:t>
            </a:r>
            <a:endParaRPr dirty="0"/>
          </a:p>
          <a:p>
            <a:pPr marL="6350" lvl="0" indent="0" algn="l" rtl="0">
              <a:lnSpc>
                <a:spcPct val="90000"/>
              </a:lnSpc>
              <a:spcBef>
                <a:spcPts val="0"/>
              </a:spcBef>
              <a:spcAft>
                <a:spcPts val="0"/>
              </a:spcAft>
              <a:buClr>
                <a:schemeClr val="dk1"/>
              </a:buClr>
              <a:buSzPts val="2100"/>
              <a:buNone/>
            </a:pPr>
            <a:endParaRPr sz="1200" dirty="0">
              <a:solidFill>
                <a:schemeClr val="dk1"/>
              </a:solidFill>
              <a:latin typeface="Calibri"/>
              <a:ea typeface="Calibri"/>
              <a:cs typeface="Calibri"/>
              <a:sym typeface="Calibri"/>
            </a:endParaRPr>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Meltdowns are NOT tantrums they are the person’s way of</a:t>
            </a:r>
            <a:endParaRPr dirty="0"/>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saying, “I’m overwhelmed, I’m overstimulated, I’ve had</a:t>
            </a:r>
            <a:endParaRPr dirty="0"/>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enough!” This person has to be given space, breathe, and yell</a:t>
            </a:r>
            <a:endParaRPr dirty="0"/>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it out if necessary. You may see this in restaurants, public</a:t>
            </a:r>
            <a:endParaRPr dirty="0"/>
          </a:p>
          <a:p>
            <a:pPr marL="6350" lvl="0" indent="0" algn="l" rtl="0">
              <a:lnSpc>
                <a:spcPct val="90000"/>
              </a:lnSpc>
              <a:spcBef>
                <a:spcPts val="0"/>
              </a:spcBef>
              <a:spcAft>
                <a:spcPts val="0"/>
              </a:spcAft>
              <a:buClr>
                <a:schemeClr val="dk1"/>
              </a:buClr>
              <a:buSzPts val="2100"/>
              <a:buNone/>
            </a:pPr>
            <a:r>
              <a:rPr lang="en-US" sz="1200" dirty="0">
                <a:solidFill>
                  <a:schemeClr val="dk1"/>
                </a:solidFill>
                <a:latin typeface="Calibri"/>
                <a:ea typeface="Calibri"/>
                <a:cs typeface="Calibri"/>
                <a:sym typeface="Calibri"/>
              </a:rPr>
              <a:t>transit, shopping malls, etc.</a:t>
            </a:r>
            <a:endParaRPr sz="1200" dirty="0">
              <a:solidFill>
                <a:schemeClr val="dk1"/>
              </a:solidFill>
              <a:latin typeface="Calibri"/>
              <a:ea typeface="Calibri"/>
              <a:cs typeface="Calibri"/>
              <a:sym typeface="Calibri"/>
            </a:endParaRPr>
          </a:p>
          <a:p>
            <a:pPr marL="177800" lvl="0" indent="-38100" algn="l" rtl="0">
              <a:lnSpc>
                <a:spcPct val="90000"/>
              </a:lnSpc>
              <a:spcBef>
                <a:spcPts val="0"/>
              </a:spcBef>
              <a:spcAft>
                <a:spcPts val="0"/>
              </a:spcAft>
              <a:buClr>
                <a:schemeClr val="dk1"/>
              </a:buClr>
              <a:buSzPts val="2100"/>
              <a:buNone/>
            </a:pPr>
            <a:endParaRPr sz="1200" dirty="0">
              <a:solidFill>
                <a:schemeClr val="dk1"/>
              </a:solidFill>
              <a:latin typeface="Calibri"/>
              <a:ea typeface="Calibri"/>
              <a:cs typeface="Calibri"/>
              <a:sym typeface="Calibri"/>
            </a:endParaRPr>
          </a:p>
          <a:p>
            <a:pPr marL="177800" lvl="0" indent="-38100" algn="l" rtl="0">
              <a:lnSpc>
                <a:spcPct val="90000"/>
              </a:lnSpc>
              <a:spcBef>
                <a:spcPts val="0"/>
              </a:spcBef>
              <a:spcAft>
                <a:spcPts val="0"/>
              </a:spcAft>
              <a:buClr>
                <a:schemeClr val="dk1"/>
              </a:buClr>
              <a:buSzPts val="2100"/>
              <a:buNone/>
            </a:pPr>
            <a:endParaRPr sz="1200" dirty="0">
              <a:solidFill>
                <a:schemeClr val="dk1"/>
              </a:solidFill>
              <a:latin typeface="Calibri"/>
              <a:ea typeface="Calibri"/>
              <a:cs typeface="Calibri"/>
              <a:sym typeface="Calibri"/>
            </a:endParaRPr>
          </a:p>
          <a:p>
            <a:pPr marL="177800" lvl="0" indent="-171450" algn="l" rtl="0">
              <a:lnSpc>
                <a:spcPct val="90000"/>
              </a:lnSpc>
              <a:spcBef>
                <a:spcPts val="0"/>
              </a:spcBef>
              <a:spcAft>
                <a:spcPts val="0"/>
              </a:spcAft>
              <a:buClr>
                <a:schemeClr val="dk1"/>
              </a:buClr>
              <a:buSzPts val="2100"/>
              <a:buChar char="•"/>
            </a:pPr>
            <a:r>
              <a:rPr lang="en-US" sz="1200" dirty="0">
                <a:solidFill>
                  <a:schemeClr val="dk1"/>
                </a:solidFill>
                <a:latin typeface="Calibri"/>
                <a:ea typeface="Calibri"/>
                <a:cs typeface="Calibri"/>
                <a:sym typeface="Calibri"/>
              </a:rPr>
              <a:t>Inform prosecutor, judge, and/or other law professionals that the individual is autistic</a:t>
            </a:r>
            <a:endParaRPr sz="800" dirty="0">
              <a:solidFill>
                <a:schemeClr val="dk1"/>
              </a:solidFill>
              <a:latin typeface="Calibri"/>
              <a:ea typeface="Calibri"/>
              <a:cs typeface="Calibri"/>
              <a:sym typeface="Calibri"/>
            </a:endParaRPr>
          </a:p>
          <a:p>
            <a:pPr marL="177800" lvl="0" indent="-171450" algn="l" rtl="0">
              <a:lnSpc>
                <a:spcPct val="90000"/>
              </a:lnSpc>
              <a:spcBef>
                <a:spcPts val="800"/>
              </a:spcBef>
              <a:spcAft>
                <a:spcPts val="0"/>
              </a:spcAft>
              <a:buClr>
                <a:schemeClr val="dk1"/>
              </a:buClr>
              <a:buSzPts val="2100"/>
              <a:buChar char="•"/>
            </a:pPr>
            <a:r>
              <a:rPr lang="en-US" sz="1200" dirty="0">
                <a:solidFill>
                  <a:schemeClr val="dk1"/>
                </a:solidFill>
                <a:latin typeface="Calibri"/>
                <a:ea typeface="Calibri"/>
                <a:cs typeface="Calibri"/>
                <a:sym typeface="Calibri"/>
              </a:rPr>
              <a:t>If the individual needs to be incarcerated, segregate them from the general population</a:t>
            </a:r>
            <a:endParaRPr sz="800" dirty="0">
              <a:solidFill>
                <a:schemeClr val="dk1"/>
              </a:solidFill>
              <a:latin typeface="Calibri"/>
              <a:ea typeface="Calibri"/>
              <a:cs typeface="Calibri"/>
              <a:sym typeface="Calibri"/>
            </a:endParaRPr>
          </a:p>
          <a:p>
            <a:pPr marL="177800" lvl="0" indent="-171450" algn="l" rtl="0">
              <a:lnSpc>
                <a:spcPct val="90000"/>
              </a:lnSpc>
              <a:spcBef>
                <a:spcPts val="800"/>
              </a:spcBef>
              <a:spcAft>
                <a:spcPts val="0"/>
              </a:spcAft>
              <a:buClr>
                <a:schemeClr val="dk1"/>
              </a:buClr>
              <a:buSzPts val="2100"/>
              <a:buChar char="•"/>
            </a:pPr>
            <a:r>
              <a:rPr lang="en-US" sz="1200" dirty="0">
                <a:solidFill>
                  <a:schemeClr val="dk1"/>
                </a:solidFill>
                <a:latin typeface="Calibri"/>
                <a:ea typeface="Calibri"/>
                <a:cs typeface="Calibri"/>
                <a:sym typeface="Calibri"/>
              </a:rPr>
              <a:t>The need to carefully look for medical I.D. tags particularly if individual is non-verbal.</a:t>
            </a:r>
            <a:endParaRPr sz="800" dirty="0">
              <a:solidFill>
                <a:schemeClr val="dk1"/>
              </a:solidFill>
              <a:latin typeface="Calibri"/>
              <a:ea typeface="Calibri"/>
              <a:cs typeface="Calibri"/>
              <a:sym typeface="Calibri"/>
            </a:endParaRPr>
          </a:p>
          <a:p>
            <a:pPr marL="177800" lvl="0" indent="-38100" algn="l" rtl="0">
              <a:lnSpc>
                <a:spcPct val="90000"/>
              </a:lnSpc>
              <a:spcBef>
                <a:spcPts val="800"/>
              </a:spcBef>
              <a:spcAft>
                <a:spcPts val="0"/>
              </a:spcAft>
              <a:buClr>
                <a:schemeClr val="dk1"/>
              </a:buClr>
              <a:buSzPts val="2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1600"/>
              </a:spcBef>
              <a:spcAft>
                <a:spcPts val="0"/>
              </a:spcAft>
              <a:buSzPts val="1100"/>
              <a:buNone/>
            </a:pPr>
            <a:endParaRPr sz="1200" dirty="0"/>
          </a:p>
        </p:txBody>
      </p:sp>
      <p:sp>
        <p:nvSpPr>
          <p:cNvPr id="247" name="Google Shape;24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7800" lvl="0" indent="-171450" algn="l" rtl="0">
              <a:lnSpc>
                <a:spcPct val="90000"/>
              </a:lnSpc>
              <a:spcBef>
                <a:spcPts val="0"/>
              </a:spcBef>
              <a:spcAft>
                <a:spcPts val="0"/>
              </a:spcAft>
              <a:buClr>
                <a:schemeClr val="dk1"/>
              </a:buClr>
              <a:buSzPts val="2100"/>
              <a:buChar char="•"/>
            </a:pPr>
            <a:r>
              <a:rPr lang="en-US" sz="1200" dirty="0">
                <a:solidFill>
                  <a:schemeClr val="dk1"/>
                </a:solidFill>
                <a:latin typeface="Calibri"/>
                <a:ea typeface="Calibri"/>
                <a:cs typeface="Calibri"/>
                <a:sym typeface="Calibri"/>
              </a:rPr>
              <a:t>Inform prosecutor, judge, and/or other law professionals that the individual is autistic</a:t>
            </a:r>
            <a:endParaRPr sz="800" dirty="0">
              <a:solidFill>
                <a:schemeClr val="dk1"/>
              </a:solidFill>
              <a:latin typeface="Calibri"/>
              <a:ea typeface="Calibri"/>
              <a:cs typeface="Calibri"/>
              <a:sym typeface="Calibri"/>
            </a:endParaRPr>
          </a:p>
          <a:p>
            <a:pPr marL="177800" lvl="0" indent="-171450" algn="l" rtl="0">
              <a:lnSpc>
                <a:spcPct val="90000"/>
              </a:lnSpc>
              <a:spcBef>
                <a:spcPts val="800"/>
              </a:spcBef>
              <a:spcAft>
                <a:spcPts val="0"/>
              </a:spcAft>
              <a:buClr>
                <a:schemeClr val="dk1"/>
              </a:buClr>
              <a:buSzPts val="2100"/>
              <a:buChar char="•"/>
            </a:pPr>
            <a:r>
              <a:rPr lang="en-US" sz="1200" dirty="0">
                <a:solidFill>
                  <a:schemeClr val="dk1"/>
                </a:solidFill>
                <a:latin typeface="Calibri"/>
                <a:ea typeface="Calibri"/>
                <a:cs typeface="Calibri"/>
                <a:sym typeface="Calibri"/>
              </a:rPr>
              <a:t>If the individual needs to be incarcerated, segregate them from the general population</a:t>
            </a:r>
            <a:endParaRPr sz="800" dirty="0">
              <a:solidFill>
                <a:schemeClr val="dk1"/>
              </a:solidFill>
              <a:latin typeface="Calibri"/>
              <a:ea typeface="Calibri"/>
              <a:cs typeface="Calibri"/>
              <a:sym typeface="Calibri"/>
            </a:endParaRPr>
          </a:p>
          <a:p>
            <a:pPr marL="177800" lvl="0" indent="-171450" algn="l" rtl="0">
              <a:lnSpc>
                <a:spcPct val="90000"/>
              </a:lnSpc>
              <a:spcBef>
                <a:spcPts val="800"/>
              </a:spcBef>
              <a:spcAft>
                <a:spcPts val="0"/>
              </a:spcAft>
              <a:buClr>
                <a:schemeClr val="dk1"/>
              </a:buClr>
              <a:buSzPts val="2100"/>
              <a:buChar char="•"/>
            </a:pPr>
            <a:r>
              <a:rPr lang="en-US" sz="1200" dirty="0">
                <a:solidFill>
                  <a:schemeClr val="dk1"/>
                </a:solidFill>
                <a:latin typeface="Calibri"/>
                <a:ea typeface="Calibri"/>
                <a:cs typeface="Calibri"/>
                <a:sym typeface="Calibri"/>
              </a:rPr>
              <a:t>The need to carefully look for medical I.D. tags particularly if individual is non-verbal.</a:t>
            </a:r>
            <a:endParaRPr sz="800" dirty="0">
              <a:solidFill>
                <a:schemeClr val="dk1"/>
              </a:solidFill>
              <a:latin typeface="Calibri"/>
              <a:ea typeface="Calibri"/>
              <a:cs typeface="Calibri"/>
              <a:sym typeface="Calibri"/>
            </a:endParaRPr>
          </a:p>
          <a:p>
            <a:pPr marL="177800" lvl="0" indent="-38100" algn="l" rtl="0">
              <a:lnSpc>
                <a:spcPct val="90000"/>
              </a:lnSpc>
              <a:spcBef>
                <a:spcPts val="800"/>
              </a:spcBef>
              <a:spcAft>
                <a:spcPts val="0"/>
              </a:spcAft>
              <a:buClr>
                <a:schemeClr val="dk1"/>
              </a:buClr>
              <a:buSzPts val="2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1600"/>
              </a:spcBef>
              <a:spcAft>
                <a:spcPts val="0"/>
              </a:spcAft>
              <a:buSzPts val="1100"/>
              <a:buNone/>
            </a:pPr>
            <a:endParaRPr sz="1200" dirty="0"/>
          </a:p>
        </p:txBody>
      </p:sp>
      <p:sp>
        <p:nvSpPr>
          <p:cNvPr id="255" name="Google Shape;25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dirty="0"/>
          </a:p>
        </p:txBody>
      </p:sp>
      <p:sp>
        <p:nvSpPr>
          <p:cNvPr id="263" name="Google Shape;26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Short sentences, simple words, calm voice.</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en-US" dirty="0"/>
              <a:t>Has anyone used strategies before that they’d like to share?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dirty="0"/>
              <a:t>Use an alternative form of communication: PECS pictures</a:t>
            </a:r>
            <a:endParaRPr dirty="0"/>
          </a:p>
          <a:p>
            <a:pPr marL="0" marR="0" lvl="0" indent="0" algn="l" rtl="0">
              <a:lnSpc>
                <a:spcPct val="100000"/>
              </a:lnSpc>
              <a:spcBef>
                <a:spcPts val="0"/>
              </a:spcBef>
              <a:spcAft>
                <a:spcPts val="0"/>
              </a:spcAft>
              <a:buSzPts val="1100"/>
              <a:buNone/>
            </a:pPr>
            <a:r>
              <a:rPr lang="en-US" dirty="0"/>
              <a:t>Short sentences, simple words, calm voice.</a:t>
            </a:r>
            <a:endParaRPr dirty="0"/>
          </a:p>
          <a:p>
            <a:pPr marL="0" marR="0" lvl="0" indent="0" algn="l" rtl="0">
              <a:lnSpc>
                <a:spcPct val="100000"/>
              </a:lnSpc>
              <a:spcBef>
                <a:spcPts val="0"/>
              </a:spcBef>
              <a:spcAft>
                <a:spcPts val="0"/>
              </a:spcAft>
              <a:buSzPts val="1100"/>
              <a:buNone/>
            </a:pPr>
            <a:r>
              <a:rPr lang="en-US" dirty="0"/>
              <a:t>*This can work for anyone under the influence, mental</a:t>
            </a:r>
            <a:endParaRPr dirty="0"/>
          </a:p>
          <a:p>
            <a:pPr marL="0" marR="0" lvl="0" indent="0" algn="l" rtl="0">
              <a:lnSpc>
                <a:spcPct val="100000"/>
              </a:lnSpc>
              <a:spcBef>
                <a:spcPts val="0"/>
              </a:spcBef>
              <a:spcAft>
                <a:spcPts val="0"/>
              </a:spcAft>
              <a:buSzPts val="1100"/>
              <a:buNone/>
            </a:pPr>
            <a:r>
              <a:rPr lang="en-US" dirty="0"/>
              <a:t>illness, or one with autism.</a:t>
            </a:r>
            <a:endParaRPr dirty="0"/>
          </a:p>
          <a:p>
            <a:pPr marL="0" marR="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SzPts val="1100"/>
              <a:buNone/>
            </a:pPr>
            <a:r>
              <a:rPr lang="en-US" dirty="0"/>
              <a:t>**stop and work through with this – model, video, practice</a:t>
            </a:r>
            <a:endParaRPr dirty="0"/>
          </a:p>
        </p:txBody>
      </p:sp>
      <p:sp>
        <p:nvSpPr>
          <p:cNvPr id="279" name="Google Shape;2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Contact caregivers and people who know that person well</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(siblings, teachers, therapists or other community settings).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Obtain imperative behavioral information from a caregiver</a:t>
            </a:r>
            <a:endParaRPr dirty="0"/>
          </a:p>
          <a:p>
            <a:pPr marL="457200" marR="0" lvl="1"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Are they currently having a “meltdown”?</a:t>
            </a:r>
            <a:endParaRPr dirty="0"/>
          </a:p>
          <a:p>
            <a:pPr marL="457200" marR="0" lvl="1"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Do they have a history of elopement? Self-injurious behavior? Physical aggression?</a:t>
            </a:r>
            <a:endParaRPr dirty="0"/>
          </a:p>
          <a:p>
            <a:pPr marL="457200" marR="0" lvl="1"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		- If yes, ask if there have been strategies 		   utilized that are generally effective</a:t>
            </a:r>
            <a:endParaRPr dirty="0"/>
          </a:p>
          <a:p>
            <a:pPr marL="457200" marR="0" lvl="1"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What soothes or calms the individual? Is there an       object of comfort?</a:t>
            </a:r>
            <a:endParaRPr dirty="0"/>
          </a:p>
          <a:p>
            <a:pPr marL="457200" marR="0" lvl="1"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Is there anything to avoid saying or doing in front of the individual?</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Is there a normal routine for them right now?</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What are some things the individual is really good at?</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How does the individual communicate? If so, then the device needs to go with them if they are transported</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p:txBody>
      </p:sp>
      <p:sp>
        <p:nvSpPr>
          <p:cNvPr id="287" name="Google Shape;28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When were they last seen? What were they wearing?</a:t>
            </a:r>
            <a:endParaRPr dirty="0"/>
          </a:p>
          <a:p>
            <a:pPr marL="158750" lvl="0" indent="0" algn="l" rtl="0">
              <a:lnSpc>
                <a:spcPct val="100000"/>
              </a:lnSpc>
              <a:spcBef>
                <a:spcPts val="0"/>
              </a:spcBef>
              <a:spcAft>
                <a:spcPts val="0"/>
              </a:spcAft>
              <a:buSzPts val="1100"/>
              <a:buNone/>
            </a:pPr>
            <a:r>
              <a:rPr lang="en-US" dirty="0"/>
              <a:t>But also:</a:t>
            </a:r>
            <a:endParaRPr dirty="0"/>
          </a:p>
          <a:p>
            <a:pPr marL="158750" lvl="0" indent="0" algn="l" rtl="0">
              <a:lnSpc>
                <a:spcPct val="100000"/>
              </a:lnSpc>
              <a:spcBef>
                <a:spcPts val="0"/>
              </a:spcBef>
              <a:spcAft>
                <a:spcPts val="0"/>
              </a:spcAft>
              <a:buSzPts val="1100"/>
              <a:buNone/>
            </a:pPr>
            <a:r>
              <a:rPr lang="en-US" dirty="0"/>
              <a:t>What is his interest? Does he have a favorite song? A favorite</a:t>
            </a:r>
            <a:endParaRPr dirty="0"/>
          </a:p>
          <a:p>
            <a:pPr marL="158750" lvl="0" indent="0" algn="l" rtl="0">
              <a:lnSpc>
                <a:spcPct val="100000"/>
              </a:lnSpc>
              <a:spcBef>
                <a:spcPts val="0"/>
              </a:spcBef>
              <a:spcAft>
                <a:spcPts val="0"/>
              </a:spcAft>
              <a:buSzPts val="1100"/>
              <a:buNone/>
            </a:pPr>
            <a:r>
              <a:rPr lang="en-US" dirty="0"/>
              <a:t>food? Toy/object? Favorite person?</a:t>
            </a:r>
            <a:endParaRPr dirty="0"/>
          </a:p>
          <a:p>
            <a:pPr marL="158750" lvl="0" indent="0" algn="l" rtl="0">
              <a:lnSpc>
                <a:spcPct val="100000"/>
              </a:lnSpc>
              <a:spcBef>
                <a:spcPts val="0"/>
              </a:spcBef>
              <a:spcAft>
                <a:spcPts val="0"/>
              </a:spcAft>
              <a:buSzPts val="1100"/>
              <a:buNone/>
            </a:pPr>
            <a:r>
              <a:rPr lang="en-US" dirty="0"/>
              <a:t>Any chance he went towards water?</a:t>
            </a:r>
            <a:endParaRPr dirty="0"/>
          </a:p>
          <a:p>
            <a:pPr marL="158750" lvl="0" indent="0" algn="l" rtl="0">
              <a:lnSpc>
                <a:spcPct val="100000"/>
              </a:lnSpc>
              <a:spcBef>
                <a:spcPts val="0"/>
              </a:spcBef>
              <a:spcAft>
                <a:spcPts val="0"/>
              </a:spcAft>
              <a:buSzPts val="1100"/>
              <a:buNone/>
            </a:pPr>
            <a:r>
              <a:rPr lang="en-US" dirty="0"/>
              <a:t>Who or What calms him? What agitates him?</a:t>
            </a:r>
            <a:endParaRPr dirty="0"/>
          </a:p>
          <a:p>
            <a:pPr marL="158750" lvl="0" indent="0" algn="l" rtl="0">
              <a:lnSpc>
                <a:spcPct val="100000"/>
              </a:lnSpc>
              <a:spcBef>
                <a:spcPts val="0"/>
              </a:spcBef>
              <a:spcAft>
                <a:spcPts val="0"/>
              </a:spcAft>
              <a:buSzPts val="1100"/>
              <a:buNone/>
            </a:pPr>
            <a:r>
              <a:rPr lang="en-US" dirty="0"/>
              <a:t>*him still intended to be gender neutral</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en-US" dirty="0"/>
              <a:t>What else could you ask the caregiver?</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Talk in short, direct phrases and rephrase as needed.</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 Stay positive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 Use a calm, even voice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 Look for ID, tag/medical alert bracelet esp is</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individual is non-verbal</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 Be patient- allow adequate wait time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 consider use of gestures or pictures</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 one person speaking at a time</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Use a soft, neutral tone of voice with neutral expressions</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Use short, concise, specific directions</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Use simple, direct language when asking questions</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Allow extended time for responses</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Only one person should be speaking to the individual at a time</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p:txBody>
      </p:sp>
      <p:sp>
        <p:nvSpPr>
          <p:cNvPr id="310" name="Google Shape;31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Odds are this person has been in a similar situation before,</a:t>
            </a:r>
            <a:endParaRPr dirty="0"/>
          </a:p>
          <a:p>
            <a:pPr marL="0" marR="0" lvl="0" indent="0" algn="l" rtl="0">
              <a:lnSpc>
                <a:spcPct val="100000"/>
              </a:lnSpc>
              <a:spcBef>
                <a:spcPts val="0"/>
              </a:spcBef>
              <a:spcAft>
                <a:spcPts val="0"/>
              </a:spcAft>
              <a:buClr>
                <a:srgbClr val="000000"/>
              </a:buClr>
              <a:buSzPts val="1100"/>
              <a:buFont typeface="Arial"/>
              <a:buNone/>
            </a:pPr>
            <a:r>
              <a:rPr lang="en-US" dirty="0"/>
              <a:t>and he/she knows best how to calm the individual down.</a:t>
            </a:r>
            <a:endParaRPr dirty="0"/>
          </a:p>
          <a:p>
            <a:pPr marL="0" marR="0" lvl="0" indent="0" algn="l" rtl="0">
              <a:lnSpc>
                <a:spcPct val="100000"/>
              </a:lnSpc>
              <a:spcBef>
                <a:spcPts val="0"/>
              </a:spcBef>
              <a:spcAft>
                <a:spcPts val="0"/>
              </a:spcAft>
              <a:buClr>
                <a:srgbClr val="000000"/>
              </a:buClr>
              <a:buSzPts val="1100"/>
              <a:buFont typeface="Arial"/>
              <a:buNone/>
            </a:pPr>
            <a:r>
              <a:rPr lang="en-US" dirty="0"/>
              <a:t>The caregiver may NOT want you to intervene but just to</a:t>
            </a:r>
            <a:endParaRPr dirty="0"/>
          </a:p>
          <a:p>
            <a:pPr marL="0" marR="0" lvl="0" indent="0" algn="l" rtl="0">
              <a:lnSpc>
                <a:spcPct val="100000"/>
              </a:lnSpc>
              <a:spcBef>
                <a:spcPts val="0"/>
              </a:spcBef>
              <a:spcAft>
                <a:spcPts val="0"/>
              </a:spcAft>
              <a:buClr>
                <a:srgbClr val="000000"/>
              </a:buClr>
              <a:buSzPts val="1100"/>
              <a:buFont typeface="Arial"/>
              <a:buNone/>
            </a:pPr>
            <a:r>
              <a:rPr lang="en-US" dirty="0"/>
              <a:t>be there. Please ask the caregiver before you intervene.</a:t>
            </a:r>
            <a:endParaRPr dirty="0"/>
          </a:p>
          <a:p>
            <a:pPr marL="0" lvl="0" indent="0" algn="l" rtl="0">
              <a:lnSpc>
                <a:spcPct val="100000"/>
              </a:lnSpc>
              <a:spcBef>
                <a:spcPts val="0"/>
              </a:spcBef>
              <a:spcAft>
                <a:spcPts val="0"/>
              </a:spcAft>
              <a:buSzPts val="1100"/>
              <a:buNone/>
            </a:pPr>
            <a:endParaRPr dirty="0"/>
          </a:p>
        </p:txBody>
      </p:sp>
      <p:sp>
        <p:nvSpPr>
          <p:cNvPr id="317" name="Google Shape;31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2000" dirty="0"/>
              <a:t>How did PACT get started? The founder’s younger brother was playing in the woods. The other found has a son with ASD. Note: Rather than focusing on others’ family, I would choose a picture of my son and perhaps a co-trainer’s friend of family member. As in, “How did I get started in this work?” </a:t>
            </a:r>
            <a:endParaRPr dirty="0"/>
          </a:p>
          <a:p>
            <a:pPr marL="0" marR="0" lvl="0" indent="0" algn="l"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2000" dirty="0"/>
              <a:t>Does anyone have a friend or relative with autism?</a:t>
            </a:r>
            <a:r>
              <a:rPr lang="en-US" sz="2000" dirty="0">
                <a:solidFill>
                  <a:schemeClr val="dk1"/>
                </a:solidFill>
                <a:latin typeface="Calibri"/>
                <a:ea typeface="Calibri"/>
                <a:cs typeface="Calibri"/>
                <a:sym typeface="Calibri"/>
              </a:rPr>
              <a:t> What is your experience?</a:t>
            </a:r>
            <a:endParaRPr sz="1200" dirty="0">
              <a:solidFill>
                <a:schemeClr val="dk1"/>
              </a:solidFill>
              <a:latin typeface="Calibri"/>
              <a:ea typeface="Calibri"/>
              <a:cs typeface="Calibri"/>
              <a:sym typeface="Calibri"/>
            </a:endParaRPr>
          </a:p>
        </p:txBody>
      </p:sp>
      <p:sp>
        <p:nvSpPr>
          <p:cNvPr id="77" name="Google Shape;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70000"/>
              </a:lnSpc>
              <a:spcBef>
                <a:spcPts val="800"/>
              </a:spcBef>
              <a:spcAft>
                <a:spcPts val="0"/>
              </a:spcAft>
              <a:buClr>
                <a:schemeClr val="dk1"/>
              </a:buClr>
              <a:buSzPts val="1800"/>
              <a:buNone/>
            </a:pPr>
            <a:r>
              <a:rPr lang="en-US" dirty="0"/>
              <a:t>Do Not:</a:t>
            </a:r>
            <a:endParaRPr dirty="0"/>
          </a:p>
          <a:p>
            <a:pPr marL="0" lvl="0" indent="0" algn="l" rtl="0">
              <a:lnSpc>
                <a:spcPct val="70000"/>
              </a:lnSpc>
              <a:spcBef>
                <a:spcPts val="800"/>
              </a:spcBef>
              <a:spcAft>
                <a:spcPts val="0"/>
              </a:spcAft>
              <a:buClr>
                <a:schemeClr val="dk1"/>
              </a:buClr>
              <a:buSzPts val="1800"/>
              <a:buNone/>
            </a:pPr>
            <a:r>
              <a:rPr lang="en-US" dirty="0"/>
              <a:t>• Interrupt repetitive behaviors (like pacing)</a:t>
            </a:r>
            <a:endParaRPr dirty="0"/>
          </a:p>
          <a:p>
            <a:pPr marL="0" lvl="0" indent="0" algn="l" rtl="0">
              <a:lnSpc>
                <a:spcPct val="70000"/>
              </a:lnSpc>
              <a:spcBef>
                <a:spcPts val="800"/>
              </a:spcBef>
              <a:spcAft>
                <a:spcPts val="0"/>
              </a:spcAft>
              <a:buClr>
                <a:schemeClr val="dk1"/>
              </a:buClr>
              <a:buSzPts val="1800"/>
              <a:buNone/>
            </a:pPr>
            <a:r>
              <a:rPr lang="en-US" dirty="0"/>
              <a:t>• touch the person unnecessarily</a:t>
            </a:r>
            <a:endParaRPr dirty="0"/>
          </a:p>
          <a:p>
            <a:pPr marL="0" lvl="0" indent="0" algn="l" rtl="0">
              <a:lnSpc>
                <a:spcPct val="70000"/>
              </a:lnSpc>
              <a:spcBef>
                <a:spcPts val="800"/>
              </a:spcBef>
              <a:spcAft>
                <a:spcPts val="0"/>
              </a:spcAft>
              <a:buClr>
                <a:schemeClr val="dk1"/>
              </a:buClr>
              <a:buSzPts val="1800"/>
              <a:buNone/>
            </a:pPr>
            <a:r>
              <a:rPr lang="en-US" dirty="0"/>
              <a:t>• try to remove items individuals may be holding (iPad,</a:t>
            </a:r>
            <a:endParaRPr dirty="0"/>
          </a:p>
          <a:p>
            <a:pPr marL="0" lvl="0" indent="0" algn="l" rtl="0">
              <a:lnSpc>
                <a:spcPct val="70000"/>
              </a:lnSpc>
              <a:spcBef>
                <a:spcPts val="800"/>
              </a:spcBef>
              <a:spcAft>
                <a:spcPts val="0"/>
              </a:spcAft>
              <a:buClr>
                <a:schemeClr val="dk1"/>
              </a:buClr>
              <a:buSzPts val="1800"/>
              <a:buNone/>
            </a:pPr>
            <a:r>
              <a:rPr lang="en-US" dirty="0"/>
              <a:t>toy, comfort object)</a:t>
            </a:r>
            <a:endParaRPr dirty="0"/>
          </a:p>
          <a:p>
            <a:pPr marL="0" lvl="0" indent="0" algn="l" rtl="0">
              <a:lnSpc>
                <a:spcPct val="70000"/>
              </a:lnSpc>
              <a:spcBef>
                <a:spcPts val="800"/>
              </a:spcBef>
              <a:spcAft>
                <a:spcPts val="0"/>
              </a:spcAft>
              <a:buClr>
                <a:schemeClr val="dk1"/>
              </a:buClr>
              <a:buSzPts val="1800"/>
              <a:buNone/>
            </a:pPr>
            <a:r>
              <a:rPr lang="en-US" dirty="0"/>
              <a:t>• Restrain, seclude, (e.g. in the back of a police car) or</a:t>
            </a:r>
            <a:endParaRPr dirty="0"/>
          </a:p>
          <a:p>
            <a:pPr marL="0" lvl="0" indent="0" algn="l" rtl="0">
              <a:lnSpc>
                <a:spcPct val="70000"/>
              </a:lnSpc>
              <a:spcBef>
                <a:spcPts val="800"/>
              </a:spcBef>
              <a:spcAft>
                <a:spcPts val="0"/>
              </a:spcAft>
              <a:buClr>
                <a:schemeClr val="dk1"/>
              </a:buClr>
              <a:buSzPts val="1800"/>
              <a:buNone/>
            </a:pPr>
            <a:r>
              <a:rPr lang="en-US" dirty="0"/>
              <a:t>attach things like handcuffs to the person if not</a:t>
            </a:r>
            <a:endParaRPr dirty="0"/>
          </a:p>
          <a:p>
            <a:pPr marL="0" lvl="0" indent="0" algn="l" rtl="0">
              <a:lnSpc>
                <a:spcPct val="70000"/>
              </a:lnSpc>
              <a:spcBef>
                <a:spcPts val="800"/>
              </a:spcBef>
              <a:spcAft>
                <a:spcPts val="0"/>
              </a:spcAft>
              <a:buClr>
                <a:schemeClr val="dk1"/>
              </a:buClr>
              <a:buSzPts val="1800"/>
              <a:buNone/>
            </a:pPr>
            <a:r>
              <a:rPr lang="en-US" dirty="0"/>
              <a:t>absolutely necessary (this may be traumatic)</a:t>
            </a:r>
            <a:endParaRPr dirty="0"/>
          </a:p>
          <a:p>
            <a:pPr marL="0" lvl="0" indent="0" algn="l" rtl="0">
              <a:lnSpc>
                <a:spcPct val="70000"/>
              </a:lnSpc>
              <a:spcBef>
                <a:spcPts val="800"/>
              </a:spcBef>
              <a:spcAft>
                <a:spcPts val="0"/>
              </a:spcAft>
              <a:buClr>
                <a:schemeClr val="dk1"/>
              </a:buClr>
              <a:buSzPts val="1800"/>
              <a:buNone/>
            </a:pPr>
            <a:r>
              <a:rPr lang="en-US" dirty="0"/>
              <a:t>Do:</a:t>
            </a:r>
            <a:endParaRPr dirty="0"/>
          </a:p>
          <a:p>
            <a:pPr marL="0" lvl="0" indent="0" algn="l" rtl="0">
              <a:lnSpc>
                <a:spcPct val="70000"/>
              </a:lnSpc>
              <a:spcBef>
                <a:spcPts val="800"/>
              </a:spcBef>
              <a:spcAft>
                <a:spcPts val="0"/>
              </a:spcAft>
              <a:buClr>
                <a:schemeClr val="dk1"/>
              </a:buClr>
              <a:buSzPts val="1800"/>
              <a:buNone/>
            </a:pPr>
            <a:r>
              <a:rPr lang="en-US" dirty="0"/>
              <a:t>• Identify and remove stressors or go to a quiet</a:t>
            </a:r>
            <a:endParaRPr dirty="0"/>
          </a:p>
          <a:p>
            <a:pPr marL="0" lvl="0" indent="0" algn="l" rtl="0">
              <a:lnSpc>
                <a:spcPct val="70000"/>
              </a:lnSpc>
              <a:spcBef>
                <a:spcPts val="800"/>
              </a:spcBef>
              <a:spcAft>
                <a:spcPts val="0"/>
              </a:spcAft>
              <a:buClr>
                <a:schemeClr val="dk1"/>
              </a:buClr>
              <a:buSzPts val="1800"/>
              <a:buNone/>
            </a:pPr>
            <a:r>
              <a:rPr lang="en-US" dirty="0"/>
              <a:t>environment (loud sirens/flashing lights)</a:t>
            </a:r>
            <a:endParaRPr dirty="0"/>
          </a:p>
          <a:p>
            <a:pPr marL="0" lvl="0" indent="0" algn="l" rtl="0">
              <a:lnSpc>
                <a:spcPct val="70000"/>
              </a:lnSpc>
              <a:spcBef>
                <a:spcPts val="800"/>
              </a:spcBef>
              <a:spcAft>
                <a:spcPts val="0"/>
              </a:spcAft>
              <a:buClr>
                <a:schemeClr val="dk1"/>
              </a:buClr>
              <a:buSzPts val="1800"/>
              <a:buNone/>
            </a:pPr>
            <a:r>
              <a:rPr lang="en-US" dirty="0"/>
              <a:t>• Be mindful of facial expressions, body language, etc.</a:t>
            </a:r>
            <a:endParaRPr dirty="0"/>
          </a:p>
          <a:p>
            <a:pPr marL="0" lvl="0" indent="0" algn="l" rtl="0">
              <a:lnSpc>
                <a:spcPct val="70000"/>
              </a:lnSpc>
              <a:spcBef>
                <a:spcPts val="800"/>
              </a:spcBef>
              <a:spcAft>
                <a:spcPts val="0"/>
              </a:spcAft>
              <a:buClr>
                <a:schemeClr val="dk1"/>
              </a:buClr>
              <a:buSzPts val="1800"/>
              <a:buNone/>
            </a:pPr>
            <a:r>
              <a:rPr lang="en-US" dirty="0"/>
              <a:t>that may be communicating fear worry, concern, or</a:t>
            </a:r>
            <a:endParaRPr dirty="0"/>
          </a:p>
          <a:p>
            <a:pPr marL="0" lvl="0" indent="0" algn="l" rtl="0">
              <a:lnSpc>
                <a:spcPct val="70000"/>
              </a:lnSpc>
              <a:spcBef>
                <a:spcPts val="800"/>
              </a:spcBef>
              <a:spcAft>
                <a:spcPts val="0"/>
              </a:spcAft>
              <a:buClr>
                <a:schemeClr val="dk1"/>
              </a:buClr>
              <a:buSzPts val="1800"/>
              <a:buNone/>
            </a:pPr>
            <a:r>
              <a:rPr lang="en-US" dirty="0"/>
              <a:t>show that the person may be overwhelmed</a:t>
            </a:r>
            <a:endParaRPr dirty="0"/>
          </a:p>
        </p:txBody>
      </p:sp>
      <p:sp>
        <p:nvSpPr>
          <p:cNvPr id="324" name="Google Shape;32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Note: Do NOT assume that an individual with autism is</a:t>
            </a:r>
            <a:endParaRPr dirty="0"/>
          </a:p>
          <a:p>
            <a:pPr marL="158750" lvl="0" indent="0" algn="l" rtl="0">
              <a:lnSpc>
                <a:spcPct val="100000"/>
              </a:lnSpc>
              <a:spcBef>
                <a:spcPts val="0"/>
              </a:spcBef>
              <a:spcAft>
                <a:spcPts val="0"/>
              </a:spcAft>
              <a:buSzPts val="1100"/>
              <a:buNone/>
            </a:pPr>
            <a:r>
              <a:rPr lang="en-US" dirty="0"/>
              <a:t>intellectually disabled. Many individuals with autism can be</a:t>
            </a:r>
            <a:endParaRPr dirty="0"/>
          </a:p>
          <a:p>
            <a:pPr marL="158750" lvl="0" indent="0" algn="l" rtl="0">
              <a:lnSpc>
                <a:spcPct val="100000"/>
              </a:lnSpc>
              <a:spcBef>
                <a:spcPts val="0"/>
              </a:spcBef>
              <a:spcAft>
                <a:spcPts val="0"/>
              </a:spcAft>
              <a:buSzPts val="1100"/>
              <a:buNone/>
            </a:pPr>
            <a:r>
              <a:rPr lang="en-US" dirty="0"/>
              <a:t>very observant and sharp, even if they present as non-verbal.</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en-US" dirty="0"/>
              <a:t>How could you de-escalate a situation?</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US" dirty="0"/>
              <a:t>Give positive reinforcement. Start small and build up. Be</a:t>
            </a:r>
            <a:endParaRPr dirty="0"/>
          </a:p>
          <a:p>
            <a:pPr marL="0" lvl="0" indent="0" algn="l" rtl="0">
              <a:lnSpc>
                <a:spcPct val="100000"/>
              </a:lnSpc>
              <a:spcBef>
                <a:spcPts val="0"/>
              </a:spcBef>
              <a:spcAft>
                <a:spcPts val="0"/>
              </a:spcAft>
              <a:buSzPts val="1100"/>
              <a:buNone/>
            </a:pPr>
            <a:r>
              <a:rPr lang="en-US" dirty="0"/>
              <a:t>patient. Beware of positional asphyxia</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I use,</a:t>
            </a:r>
            <a:endParaRPr dirty="0"/>
          </a:p>
          <a:p>
            <a:pPr marL="0" lvl="0" indent="0" algn="l" rtl="0">
              <a:lnSpc>
                <a:spcPct val="100000"/>
              </a:lnSpc>
              <a:spcBef>
                <a:spcPts val="0"/>
              </a:spcBef>
              <a:spcAft>
                <a:spcPts val="0"/>
              </a:spcAft>
              <a:buSzPts val="1100"/>
              <a:buNone/>
            </a:pPr>
            <a:r>
              <a:rPr lang="en-US" dirty="0"/>
              <a:t>“first...then....”</a:t>
            </a:r>
            <a:endParaRPr dirty="0"/>
          </a:p>
          <a:p>
            <a:pPr marL="0" lvl="0" indent="0" algn="l" rtl="0">
              <a:lnSpc>
                <a:spcPct val="100000"/>
              </a:lnSpc>
              <a:spcBef>
                <a:spcPts val="0"/>
              </a:spcBef>
              <a:spcAft>
                <a:spcPts val="0"/>
              </a:spcAft>
              <a:buSzPts val="1100"/>
              <a:buNone/>
            </a:pPr>
            <a:r>
              <a:rPr lang="en-US" dirty="0"/>
              <a:t>in my house</a:t>
            </a:r>
            <a:endParaRPr dirty="0"/>
          </a:p>
        </p:txBody>
      </p:sp>
      <p:sp>
        <p:nvSpPr>
          <p:cNvPr id="339" name="Google Shape;3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3600"/>
              <a:buNone/>
            </a:pPr>
            <a:r>
              <a:rPr lang="en-US" sz="1200" dirty="0">
                <a:solidFill>
                  <a:schemeClr val="dk1"/>
                </a:solidFill>
                <a:latin typeface="Calibri"/>
                <a:ea typeface="Calibri"/>
                <a:cs typeface="Calibri"/>
                <a:sym typeface="Calibri"/>
              </a:rPr>
              <a:t>There are no medications that directly relate to autism but</a:t>
            </a:r>
            <a:endParaRPr dirty="0"/>
          </a:p>
          <a:p>
            <a:pPr marL="0" lvl="0" indent="0" algn="l" rtl="0">
              <a:lnSpc>
                <a:spcPct val="90000"/>
              </a:lnSpc>
              <a:spcBef>
                <a:spcPts val="2400"/>
              </a:spcBef>
              <a:spcAft>
                <a:spcPts val="0"/>
              </a:spcAft>
              <a:buSzPts val="3600"/>
              <a:buNone/>
            </a:pPr>
            <a:r>
              <a:rPr lang="en-US" sz="1200" dirty="0">
                <a:solidFill>
                  <a:schemeClr val="dk1"/>
                </a:solidFill>
                <a:latin typeface="Calibri"/>
                <a:ea typeface="Calibri"/>
                <a:cs typeface="Calibri"/>
                <a:sym typeface="Calibri"/>
              </a:rPr>
              <a:t>they may be used to treat co-morbidities such as anxiety,</a:t>
            </a:r>
            <a:endParaRPr dirty="0"/>
          </a:p>
          <a:p>
            <a:pPr marL="0" lvl="0" indent="0" algn="l" rtl="0">
              <a:lnSpc>
                <a:spcPct val="90000"/>
              </a:lnSpc>
              <a:spcBef>
                <a:spcPts val="2400"/>
              </a:spcBef>
              <a:spcAft>
                <a:spcPts val="1600"/>
              </a:spcAft>
              <a:buSzPts val="3600"/>
              <a:buNone/>
            </a:pPr>
            <a:r>
              <a:rPr lang="en-US" sz="1200" dirty="0">
                <a:solidFill>
                  <a:schemeClr val="dk1"/>
                </a:solidFill>
                <a:latin typeface="Calibri"/>
                <a:ea typeface="Calibri"/>
                <a:cs typeface="Calibri"/>
                <a:sym typeface="Calibri"/>
              </a:rPr>
              <a:t>depression, ADD/ADHD, seizures, etc.</a:t>
            </a:r>
            <a:endParaRPr sz="1200" dirty="0">
              <a:solidFill>
                <a:schemeClr val="dk1"/>
              </a:solidFill>
              <a:latin typeface="Calibri"/>
              <a:ea typeface="Calibri"/>
              <a:cs typeface="Calibri"/>
              <a:sym typeface="Calibri"/>
            </a:endParaRPr>
          </a:p>
        </p:txBody>
      </p:sp>
      <p:sp>
        <p:nvSpPr>
          <p:cNvPr id="347" name="Google Shape;34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Mention no cure, but lots of strategies, supports, therapies </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Applied Behavior Analysis (ABA), Speech therapy,</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Occupational therapy, Physical therapy, psychiatry,</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counseling, community living supports, employment</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specialist.</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You don’t have to know these topics; you should just know</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they exist.</a:t>
            </a:r>
            <a:endParaRPr sz="1200" b="0" i="0" u="none" strike="noStrike" cap="none" dirty="0">
              <a:solidFill>
                <a:schemeClr val="dk1"/>
              </a:solidFill>
              <a:latin typeface="Calibri"/>
              <a:ea typeface="Calibri"/>
              <a:cs typeface="Calibri"/>
              <a:sym typeface="Calibri"/>
            </a:endParaRPr>
          </a:p>
        </p:txBody>
      </p:sp>
      <p:sp>
        <p:nvSpPr>
          <p:cNvPr id="355" name="Google Shape;35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Big Red Safety Box and Seatbelt Locks</a:t>
            </a:r>
            <a:endParaRPr sz="1200" b="0" i="0" u="none" strike="noStrike" cap="none" dirty="0">
              <a:solidFill>
                <a:schemeClr val="dk1"/>
              </a:solidFill>
              <a:latin typeface="Calibri"/>
              <a:ea typeface="Calibri"/>
              <a:cs typeface="Calibri"/>
              <a:sym typeface="Calibri"/>
            </a:endParaRPr>
          </a:p>
        </p:txBody>
      </p:sp>
      <p:sp>
        <p:nvSpPr>
          <p:cNvPr id="363" name="Google Shape;36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Medical Alert Jewelry</a:t>
            </a:r>
            <a:endParaRPr sz="1200" b="0" i="0" u="none" strike="noStrike" cap="none" dirty="0">
              <a:solidFill>
                <a:schemeClr val="dk1"/>
              </a:solidFill>
              <a:latin typeface="Calibri"/>
              <a:ea typeface="Calibri"/>
              <a:cs typeface="Calibri"/>
              <a:sym typeface="Calibri"/>
            </a:endParaRPr>
          </a:p>
        </p:txBody>
      </p:sp>
      <p:sp>
        <p:nvSpPr>
          <p:cNvPr id="375" name="Google Shape;37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shoe tags and clothing identifiers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p:txBody>
      </p:sp>
      <p:sp>
        <p:nvSpPr>
          <p:cNvPr id="389" name="Google Shape;38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-information card in wallet/purse/bag</a:t>
            </a:r>
            <a:endParaRPr sz="1200" b="0" i="0" u="none" strike="noStrike" cap="none" dirty="0">
              <a:solidFill>
                <a:schemeClr val="dk1"/>
              </a:solidFill>
              <a:latin typeface="Calibri"/>
              <a:ea typeface="Calibri"/>
              <a:cs typeface="Calibri"/>
              <a:sym typeface="Calibri"/>
            </a:endParaRPr>
          </a:p>
        </p:txBody>
      </p:sp>
      <p:sp>
        <p:nvSpPr>
          <p:cNvPr id="402" name="Google Shape;40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car or house stickers</a:t>
            </a:r>
            <a:endParaRPr sz="1200" b="0" i="0" u="none" strike="noStrike" cap="none" dirty="0">
              <a:solidFill>
                <a:schemeClr val="dk1"/>
              </a:solidFill>
              <a:latin typeface="Calibri"/>
              <a:ea typeface="Calibri"/>
              <a:cs typeface="Calibri"/>
              <a:sym typeface="Calibri"/>
            </a:endParaRPr>
          </a:p>
        </p:txBody>
      </p:sp>
      <p:sp>
        <p:nvSpPr>
          <p:cNvPr id="413" name="Google Shape;41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CD0FA45C-6AD6-15EE-4A5E-23092CF51B42}"/>
            </a:ext>
          </a:extLst>
        </p:cNvPr>
        <p:cNvGrpSpPr/>
        <p:nvPr/>
      </p:nvGrpSpPr>
      <p:grpSpPr>
        <a:xfrm>
          <a:off x="0" y="0"/>
          <a:ext cx="0" cy="0"/>
          <a:chOff x="0" y="0"/>
          <a:chExt cx="0" cy="0"/>
        </a:xfrm>
      </p:grpSpPr>
      <p:sp>
        <p:nvSpPr>
          <p:cNvPr id="86" name="Google Shape;86;p4:notes">
            <a:extLst>
              <a:ext uri="{FF2B5EF4-FFF2-40B4-BE49-F238E27FC236}">
                <a16:creationId xmlns:a16="http://schemas.microsoft.com/office/drawing/2014/main" id="{FFEDCE5E-1300-F6EC-511C-5D0B72CA03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a:extLst>
              <a:ext uri="{FF2B5EF4-FFF2-40B4-BE49-F238E27FC236}">
                <a16:creationId xmlns:a16="http://schemas.microsoft.com/office/drawing/2014/main" id="{EA65BDCE-BF34-8A7C-6107-9F0AA04928E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Updated 2021 note: suggest this slide be updated to fit local context – was there anything in the local area that is of interest? Are we training a specific group of first responders ? If yes, update with things in the news for that group specifically.</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2000" dirty="0"/>
              <a:t>Why are we teaching this subject to police departments across the nation?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2000" dirty="0"/>
              <a:t>Has anyone experienced an encounter they would like share?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88" name="Google Shape;88;p4:notes">
            <a:extLst>
              <a:ext uri="{FF2B5EF4-FFF2-40B4-BE49-F238E27FC236}">
                <a16:creationId xmlns:a16="http://schemas.microsoft.com/office/drawing/2014/main" id="{C735C47A-1879-CB71-CD8B-02BBF1CEB81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1997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temporary tattoos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Many of these can be found on Etsy or other online retailers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p:txBody>
      </p:sp>
      <p:sp>
        <p:nvSpPr>
          <p:cNvPr id="424" name="Google Shape;42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Smart 911</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Voluntary program to pre-fill data about your house, people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in it, and things to be aware of in a rescue or emergency</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situation.</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Is this available in your community? Do you promote it?</a:t>
            </a:r>
            <a:endParaRPr sz="1200" b="0" i="0" u="none" strike="noStrike" cap="none" dirty="0">
              <a:solidFill>
                <a:schemeClr val="dk1"/>
              </a:solidFill>
              <a:latin typeface="Calibri"/>
              <a:ea typeface="Calibri"/>
              <a:cs typeface="Calibri"/>
              <a:sym typeface="Calibri"/>
            </a:endParaRPr>
          </a:p>
        </p:txBody>
      </p:sp>
      <p:sp>
        <p:nvSpPr>
          <p:cNvPr id="434" name="Google Shape;43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Yellow Dot program</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Decal can be found in the lower left corner of the driver side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rear window. A folder in the glove box can include a picture,</a:t>
            </a:r>
            <a:endParaRPr dirty="0"/>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medication, allergies, emergency contact into, etc.</a:t>
            </a:r>
            <a:endParaRPr sz="1200" b="0" i="0" u="none" strike="noStrike" cap="none" dirty="0">
              <a:solidFill>
                <a:schemeClr val="dk1"/>
              </a:solidFill>
              <a:latin typeface="Calibri"/>
              <a:ea typeface="Calibri"/>
              <a:cs typeface="Calibri"/>
              <a:sym typeface="Calibri"/>
            </a:endParaRPr>
          </a:p>
        </p:txBody>
      </p:sp>
      <p:sp>
        <p:nvSpPr>
          <p:cNvPr id="444" name="Google Shape;44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dirty="0"/>
              <a:t>Who are your local advocacy groups?</a:t>
            </a:r>
            <a:endParaRPr dirty="0"/>
          </a:p>
          <a:p>
            <a:pPr marL="0" marR="0" lvl="0" indent="0" algn="l" rtl="0">
              <a:lnSpc>
                <a:spcPct val="100000"/>
              </a:lnSpc>
              <a:spcBef>
                <a:spcPts val="0"/>
              </a:spcBef>
              <a:spcAft>
                <a:spcPts val="0"/>
              </a:spcAft>
              <a:buSzPts val="1100"/>
              <a:buNone/>
            </a:pPr>
            <a:r>
              <a:rPr lang="en-US" dirty="0"/>
              <a:t>Who is your community go to person?</a:t>
            </a:r>
            <a:endParaRPr dirty="0"/>
          </a:p>
          <a:p>
            <a:pPr marL="0" marR="0" lvl="0" indent="0" algn="l" rtl="0">
              <a:lnSpc>
                <a:spcPct val="100000"/>
              </a:lnSpc>
              <a:spcBef>
                <a:spcPts val="0"/>
              </a:spcBef>
              <a:spcAft>
                <a:spcPts val="0"/>
              </a:spcAft>
              <a:buSzPts val="1100"/>
              <a:buNone/>
            </a:pPr>
            <a:r>
              <a:rPr lang="en-US" dirty="0"/>
              <a:t>Is there anyone in your department who is knowledgeable on</a:t>
            </a:r>
            <a:endParaRPr dirty="0"/>
          </a:p>
          <a:p>
            <a:pPr marL="0" marR="0" lvl="0" indent="0" algn="l" rtl="0">
              <a:lnSpc>
                <a:spcPct val="100000"/>
              </a:lnSpc>
              <a:spcBef>
                <a:spcPts val="0"/>
              </a:spcBef>
              <a:spcAft>
                <a:spcPts val="0"/>
              </a:spcAft>
              <a:buSzPts val="1100"/>
              <a:buNone/>
            </a:pPr>
            <a:r>
              <a:rPr lang="en-US" dirty="0"/>
              <a:t>this topic?</a:t>
            </a:r>
            <a:endParaRPr dirty="0"/>
          </a:p>
        </p:txBody>
      </p:sp>
      <p:sp>
        <p:nvSpPr>
          <p:cNvPr id="455" name="Google Shape;45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SzPts val="1100"/>
              <a:buNone/>
            </a:pPr>
            <a:r>
              <a:rPr lang="en-US" sz="1200" dirty="0"/>
              <a:t>Which of these resources are available in your department?</a:t>
            </a:r>
            <a:endParaRPr dirty="0"/>
          </a:p>
          <a:p>
            <a:pPr marL="158750" lvl="0" indent="0" algn="l" rtl="0">
              <a:lnSpc>
                <a:spcPct val="100000"/>
              </a:lnSpc>
              <a:spcBef>
                <a:spcPts val="0"/>
              </a:spcBef>
              <a:spcAft>
                <a:spcPts val="0"/>
              </a:spcAft>
              <a:buSzPts val="1100"/>
              <a:buNone/>
            </a:pPr>
            <a:r>
              <a:rPr lang="en-US" sz="1200" dirty="0"/>
              <a:t>When would you work with the community to make these</a:t>
            </a:r>
            <a:endParaRPr dirty="0"/>
          </a:p>
          <a:p>
            <a:pPr marL="158750" lvl="0" indent="0" algn="l" rtl="0">
              <a:lnSpc>
                <a:spcPct val="100000"/>
              </a:lnSpc>
              <a:spcBef>
                <a:spcPts val="0"/>
              </a:spcBef>
              <a:spcAft>
                <a:spcPts val="0"/>
              </a:spcAft>
              <a:buSzPts val="1100"/>
              <a:buNone/>
            </a:pPr>
            <a:r>
              <a:rPr lang="en-US" sz="1200" dirty="0"/>
              <a:t>available?</a:t>
            </a:r>
            <a:endParaRPr dirty="0"/>
          </a:p>
          <a:p>
            <a:pPr marL="158750" lvl="0" indent="0" algn="l" rtl="0">
              <a:lnSpc>
                <a:spcPct val="100000"/>
              </a:lnSpc>
              <a:spcBef>
                <a:spcPts val="0"/>
              </a:spcBef>
              <a:spcAft>
                <a:spcPts val="0"/>
              </a:spcAft>
              <a:buSzPts val="1100"/>
              <a:buNone/>
            </a:pPr>
            <a:endParaRPr sz="1200" dirty="0"/>
          </a:p>
          <a:p>
            <a:pPr marL="158750" lvl="0" indent="0" algn="l" rtl="0">
              <a:lnSpc>
                <a:spcPct val="100000"/>
              </a:lnSpc>
              <a:spcBef>
                <a:spcPts val="0"/>
              </a:spcBef>
              <a:spcAft>
                <a:spcPts val="0"/>
              </a:spcAft>
              <a:buSzPts val="1100"/>
              <a:buNone/>
            </a:pPr>
            <a:r>
              <a:rPr lang="en-US" sz="1200" dirty="0"/>
              <a:t>EDIT THIS SLIDE TO FIT LOCAL CONTEXT</a:t>
            </a:r>
            <a:endParaRPr sz="1200" b="0" i="0" u="none" strike="noStrike" cap="none" dirty="0">
              <a:solidFill>
                <a:schemeClr val="dk1"/>
              </a:solidFill>
              <a:latin typeface="Calibri"/>
              <a:ea typeface="Calibri"/>
              <a:cs typeface="Calibri"/>
              <a:sym typeface="Calibri"/>
            </a:endParaRPr>
          </a:p>
        </p:txBody>
      </p:sp>
      <p:sp>
        <p:nvSpPr>
          <p:cNvPr id="464" name="Google Shape;46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4" name="Google Shape;47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482" name="Google Shape;482;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46</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493" name="Google Shape;49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47</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A6A69E8F-C40F-7527-6517-845C211A4682}"/>
            </a:ext>
          </a:extLst>
        </p:cNvPr>
        <p:cNvGrpSpPr/>
        <p:nvPr/>
      </p:nvGrpSpPr>
      <p:grpSpPr>
        <a:xfrm>
          <a:off x="0" y="0"/>
          <a:ext cx="0" cy="0"/>
          <a:chOff x="0" y="0"/>
          <a:chExt cx="0" cy="0"/>
        </a:xfrm>
      </p:grpSpPr>
      <p:sp>
        <p:nvSpPr>
          <p:cNvPr id="491" name="Google Shape;491;p48:notes">
            <a:extLst>
              <a:ext uri="{FF2B5EF4-FFF2-40B4-BE49-F238E27FC236}">
                <a16:creationId xmlns:a16="http://schemas.microsoft.com/office/drawing/2014/main" id="{2A1325BA-9A49-B353-2C44-0B7478E05A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48:notes">
            <a:extLst>
              <a:ext uri="{FF2B5EF4-FFF2-40B4-BE49-F238E27FC236}">
                <a16:creationId xmlns:a16="http://schemas.microsoft.com/office/drawing/2014/main" id="{82FB93C5-9E3B-14B8-8BC6-7E386133925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493" name="Google Shape;493;p48:notes">
            <a:extLst>
              <a:ext uri="{FF2B5EF4-FFF2-40B4-BE49-F238E27FC236}">
                <a16:creationId xmlns:a16="http://schemas.microsoft.com/office/drawing/2014/main" id="{4C54914C-ADD1-6C07-CCAF-6B6788159D92}"/>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48</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93982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**additional scenarios added depending on size of group</a:t>
            </a:r>
            <a:endParaRPr dirty="0"/>
          </a:p>
        </p:txBody>
      </p:sp>
      <p:sp>
        <p:nvSpPr>
          <p:cNvPr id="515" name="Google Shape;51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49</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dirty="0"/>
              <a:t>Today’s agenda: </a:t>
            </a:r>
            <a:endParaRPr dirty="0"/>
          </a:p>
          <a:p>
            <a:pPr marL="0" marR="0" lvl="0" indent="0" algn="l" rtl="0">
              <a:lnSpc>
                <a:spcPct val="100000"/>
              </a:lnSpc>
              <a:spcBef>
                <a:spcPts val="0"/>
              </a:spcBef>
              <a:spcAft>
                <a:spcPts val="0"/>
              </a:spcAft>
              <a:buSzPts val="1100"/>
              <a:buNone/>
            </a:pPr>
            <a:r>
              <a:rPr lang="en-US" dirty="0"/>
              <a:t>• We started off with a pre-survey of what you know, give us feedback </a:t>
            </a:r>
            <a:endParaRPr dirty="0"/>
          </a:p>
          <a:p>
            <a:pPr marL="0" marR="0" lvl="0" indent="0" algn="l" rtl="0">
              <a:lnSpc>
                <a:spcPct val="100000"/>
              </a:lnSpc>
              <a:spcBef>
                <a:spcPts val="0"/>
              </a:spcBef>
              <a:spcAft>
                <a:spcPts val="0"/>
              </a:spcAft>
              <a:buSzPts val="1100"/>
              <a:buNone/>
            </a:pPr>
            <a:r>
              <a:rPr lang="en-US" dirty="0"/>
              <a:t>• Then we’ll cover the history and definition of Autism </a:t>
            </a:r>
            <a:endParaRPr dirty="0"/>
          </a:p>
          <a:p>
            <a:pPr marL="0" marR="0" lvl="0" indent="0" algn="l" rtl="0">
              <a:lnSpc>
                <a:spcPct val="100000"/>
              </a:lnSpc>
              <a:spcBef>
                <a:spcPts val="0"/>
              </a:spcBef>
              <a:spcAft>
                <a:spcPts val="0"/>
              </a:spcAft>
              <a:buSzPts val="1100"/>
              <a:buNone/>
            </a:pPr>
            <a:r>
              <a:rPr lang="en-US" dirty="0"/>
              <a:t>• Strategies and resources used by police officers to communicate with those on the spectrum </a:t>
            </a:r>
            <a:endParaRPr dirty="0"/>
          </a:p>
          <a:p>
            <a:pPr marL="0" marR="0" lvl="0" indent="0" algn="l" rtl="0">
              <a:lnSpc>
                <a:spcPct val="100000"/>
              </a:lnSpc>
              <a:spcBef>
                <a:spcPts val="0"/>
              </a:spcBef>
              <a:spcAft>
                <a:spcPts val="0"/>
              </a:spcAft>
              <a:buSzPts val="1100"/>
              <a:buNone/>
            </a:pPr>
            <a:endParaRPr dirty="0"/>
          </a:p>
        </p:txBody>
      </p:sp>
      <p:sp>
        <p:nvSpPr>
          <p:cNvPr id="107" name="Google Shape;1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Edit to fit local context</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Additional Resources can be found at www.pactautism.com</a:t>
            </a:r>
            <a:endParaRPr sz="1200" b="0" i="0" u="none" strike="noStrike" cap="none" dirty="0">
              <a:solidFill>
                <a:schemeClr val="dk1"/>
              </a:solidFill>
              <a:latin typeface="Calibri"/>
              <a:ea typeface="Calibri"/>
              <a:cs typeface="Calibri"/>
              <a:sym typeface="Calibri"/>
            </a:endParaRPr>
          </a:p>
        </p:txBody>
      </p:sp>
      <p:sp>
        <p:nvSpPr>
          <p:cNvPr id="526" name="Google Shape;52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a:extLst>
            <a:ext uri="{FF2B5EF4-FFF2-40B4-BE49-F238E27FC236}">
              <a16:creationId xmlns:a16="http://schemas.microsoft.com/office/drawing/2014/main" id="{2BF39327-8FB4-A985-E12F-6EF8351F6513}"/>
            </a:ext>
          </a:extLst>
        </p:cNvPr>
        <p:cNvGrpSpPr/>
        <p:nvPr/>
      </p:nvGrpSpPr>
      <p:grpSpPr>
        <a:xfrm>
          <a:off x="0" y="0"/>
          <a:ext cx="0" cy="0"/>
          <a:chOff x="0" y="0"/>
          <a:chExt cx="0" cy="0"/>
        </a:xfrm>
      </p:grpSpPr>
      <p:sp>
        <p:nvSpPr>
          <p:cNvPr id="473" name="Google Shape;473;p46:notes">
            <a:extLst>
              <a:ext uri="{FF2B5EF4-FFF2-40B4-BE49-F238E27FC236}">
                <a16:creationId xmlns:a16="http://schemas.microsoft.com/office/drawing/2014/main" id="{5FF359F1-F359-8F5D-98A1-E53251C6C3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4" name="Google Shape;474;p46:notes">
            <a:extLst>
              <a:ext uri="{FF2B5EF4-FFF2-40B4-BE49-F238E27FC236}">
                <a16:creationId xmlns:a16="http://schemas.microsoft.com/office/drawing/2014/main" id="{648E5C9A-3CF8-320A-D336-AC10B05C71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97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dirty="0"/>
              <a:t>First topic we will cover today will include the definition and history of Autism Spectrum </a:t>
            </a:r>
            <a:endParaRPr dirty="0"/>
          </a:p>
          <a:p>
            <a:pPr marL="0" marR="0" lvl="0" indent="0" algn="l" rtl="0">
              <a:lnSpc>
                <a:spcPct val="100000"/>
              </a:lnSpc>
              <a:spcBef>
                <a:spcPts val="0"/>
              </a:spcBef>
              <a:spcAft>
                <a:spcPts val="0"/>
              </a:spcAft>
              <a:buSzPts val="11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US" sz="1200" b="0" i="0" u="none" strike="noStrike" cap="none" dirty="0">
                <a:solidFill>
                  <a:schemeClr val="dk1"/>
                </a:solidFill>
                <a:latin typeface="Calibri"/>
                <a:ea typeface="Calibri"/>
                <a:cs typeface="Calibri"/>
                <a:sym typeface="Calibri"/>
              </a:rPr>
              <a:t>Keep an open mind. Do not become jaded.</a:t>
            </a:r>
            <a:endParaRPr dirty="0"/>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Have a discussion around language. Talk about neuro-affirming language, neurodiversity, autism, ASD, etc. Depending on the class size, talk more specifically about the history of the movement. Also advise the first responders that they should be aware of the language the individual or their family prefers and there is not a single “right” choice.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701040" y="4183063"/>
            <a:ext cx="5608320" cy="4416107"/>
          </a:xfrm>
          <a:prstGeom prst="rect">
            <a:avLst/>
          </a:prstGeom>
          <a:noFill/>
          <a:ln>
            <a:noFill/>
          </a:ln>
        </p:spPr>
        <p:txBody>
          <a:bodyPr spcFirstLastPara="1" wrap="square" lIns="91425" tIns="45700" rIns="91425" bIns="45700" anchor="t" anchorCtr="0">
            <a:noAutofit/>
          </a:bodyPr>
          <a:lstStyle/>
          <a:p>
            <a:pPr marL="0" lvl="0" indent="0" algn="l" rtl="0">
              <a:spcAft>
                <a:spcPts val="0"/>
              </a:spcAft>
              <a:buClr>
                <a:schemeClr val="dk1"/>
              </a:buClr>
              <a:buSzPts val="2100"/>
              <a:buFont typeface="Arial"/>
              <a:buNone/>
            </a:pPr>
            <a:r>
              <a:rPr lang="en-US" sz="1000" dirty="0">
                <a:latin typeface="Calibri"/>
                <a:ea typeface="Calibri"/>
                <a:cs typeface="Calibri"/>
                <a:sym typeface="Calibri"/>
              </a:rPr>
              <a:t>Autism Spectrum Disorder </a:t>
            </a:r>
            <a:endParaRPr sz="1000" dirty="0">
              <a:latin typeface="Calibri"/>
              <a:ea typeface="Calibri"/>
              <a:cs typeface="Calibri"/>
              <a:sym typeface="Calibri"/>
            </a:endParaRPr>
          </a:p>
          <a:p>
            <a:pPr marL="0" lvl="0" indent="0" algn="l" rtl="0">
              <a:spcAft>
                <a:spcPts val="0"/>
              </a:spcAft>
              <a:buClr>
                <a:schemeClr val="dk1"/>
              </a:buClr>
              <a:buSzPts val="2100"/>
              <a:buFont typeface="Arial"/>
              <a:buNone/>
            </a:pPr>
            <a:r>
              <a:rPr lang="en-US" sz="1000" dirty="0">
                <a:latin typeface="Calibri"/>
                <a:ea typeface="Calibri"/>
                <a:cs typeface="Calibri"/>
                <a:sym typeface="Calibri"/>
              </a:rPr>
              <a:t>• Some people’s brains are wired differently. This causes differences in the way the brain processes communication, human emotion, and social interactions. </a:t>
            </a:r>
            <a:endParaRPr sz="1000" dirty="0">
              <a:latin typeface="Calibri"/>
              <a:ea typeface="Calibri"/>
              <a:cs typeface="Calibri"/>
              <a:sym typeface="Calibri"/>
            </a:endParaRPr>
          </a:p>
          <a:p>
            <a:pPr marL="0" lvl="0" indent="0" algn="l" rtl="0">
              <a:spcAft>
                <a:spcPts val="0"/>
              </a:spcAft>
              <a:buClr>
                <a:schemeClr val="dk1"/>
              </a:buClr>
              <a:buSzPts val="2100"/>
              <a:buFont typeface="Arial"/>
              <a:buNone/>
            </a:pPr>
            <a:r>
              <a:rPr lang="en-US" sz="1000" dirty="0">
                <a:latin typeface="Calibri"/>
                <a:ea typeface="Calibri"/>
                <a:cs typeface="Calibri"/>
                <a:sym typeface="Calibri"/>
              </a:rPr>
              <a:t>• Most behaviors of ASD are seen by age 3. </a:t>
            </a:r>
            <a:endParaRPr sz="1000" dirty="0">
              <a:latin typeface="Calibri"/>
              <a:ea typeface="Calibri"/>
              <a:cs typeface="Calibri"/>
              <a:sym typeface="Calibri"/>
            </a:endParaRPr>
          </a:p>
          <a:p>
            <a:pPr marL="0" lvl="0" indent="0" algn="l" rtl="0">
              <a:spcAft>
                <a:spcPts val="0"/>
              </a:spcAft>
              <a:buClr>
                <a:schemeClr val="dk1"/>
              </a:buClr>
              <a:buSzPts val="2100"/>
              <a:buFont typeface="Arial"/>
              <a:buNone/>
            </a:pPr>
            <a:r>
              <a:rPr lang="en-US" sz="1000" dirty="0">
                <a:latin typeface="Calibri"/>
                <a:ea typeface="Calibri"/>
                <a:cs typeface="Calibri"/>
                <a:sym typeface="Calibri"/>
              </a:rPr>
              <a:t>• There may be no apparent physical characteristics, but it may be shown through one’s behavior </a:t>
            </a:r>
            <a:endParaRPr sz="1000" dirty="0">
              <a:latin typeface="Calibri"/>
              <a:ea typeface="Calibri"/>
              <a:cs typeface="Calibri"/>
              <a:sym typeface="Calibri"/>
            </a:endParaRPr>
          </a:p>
          <a:p>
            <a:pPr marL="0" lvl="0" indent="0" algn="l" rtl="0">
              <a:spcAft>
                <a:spcPts val="0"/>
              </a:spcAft>
              <a:buClr>
                <a:schemeClr val="dk1"/>
              </a:buClr>
              <a:buSzPts val="2100"/>
              <a:buFont typeface="Arial"/>
              <a:buNone/>
            </a:pPr>
            <a:r>
              <a:rPr lang="en-US" sz="1000" dirty="0">
                <a:latin typeface="Calibri"/>
                <a:ea typeface="Calibri"/>
                <a:cs typeface="Calibri"/>
                <a:sym typeface="Calibri"/>
              </a:rPr>
              <a:t>• Seizures are often a co-morbidity </a:t>
            </a:r>
            <a:endParaRPr sz="1000" dirty="0">
              <a:latin typeface="Calibri"/>
              <a:ea typeface="Calibri"/>
              <a:cs typeface="Calibri"/>
              <a:sym typeface="Calibri"/>
            </a:endParaRPr>
          </a:p>
          <a:p>
            <a:pPr marL="0" lvl="0" indent="0" algn="l" rtl="0">
              <a:spcAft>
                <a:spcPts val="0"/>
              </a:spcAft>
              <a:buClr>
                <a:schemeClr val="dk1"/>
              </a:buClr>
              <a:buSzPts val="2100"/>
              <a:buFont typeface="Arial"/>
              <a:buNone/>
            </a:pPr>
            <a:r>
              <a:rPr lang="en-US" sz="1000" dirty="0">
                <a:latin typeface="Calibri"/>
                <a:ea typeface="Calibri"/>
                <a:cs typeface="Calibri"/>
                <a:sym typeface="Calibri"/>
              </a:rPr>
              <a:t>• 70% will have a co-morbid diagnosis of moderate to severe intellectual disabilities </a:t>
            </a:r>
            <a:endParaRPr sz="1000" dirty="0">
              <a:latin typeface="Calibri"/>
              <a:ea typeface="Calibri"/>
              <a:cs typeface="Calibri"/>
              <a:sym typeface="Calibri"/>
            </a:endParaRPr>
          </a:p>
          <a:p>
            <a:pPr marL="0" lvl="0" indent="0" algn="l" rtl="0">
              <a:spcAft>
                <a:spcPts val="0"/>
              </a:spcAft>
              <a:buClr>
                <a:schemeClr val="dk1"/>
              </a:buClr>
              <a:buSzPts val="2100"/>
              <a:buFont typeface="Arial"/>
              <a:buNone/>
            </a:pPr>
            <a:r>
              <a:rPr lang="en-US" sz="1000" dirty="0">
                <a:latin typeface="Calibri"/>
                <a:ea typeface="Calibri"/>
                <a:cs typeface="Calibri"/>
                <a:sym typeface="Calibri"/>
              </a:rPr>
              <a:t>• Autism effects all races, nationalities, socioeconomic groups</a:t>
            </a:r>
          </a:p>
          <a:p>
            <a:pPr marL="0" lvl="0" indent="0" algn="l" rtl="0">
              <a:spcAft>
                <a:spcPts val="0"/>
              </a:spcAft>
              <a:buClr>
                <a:schemeClr val="dk1"/>
              </a:buClr>
              <a:buSzPts val="2100"/>
              <a:buFont typeface="Arial"/>
              <a:buNone/>
            </a:pPr>
            <a:r>
              <a:rPr lang="en-US" sz="1000" dirty="0">
                <a:latin typeface="Calibri"/>
                <a:ea typeface="Calibri"/>
                <a:cs typeface="Calibri"/>
                <a:sym typeface="Calibri"/>
              </a:rPr>
              <a:t>***</a:t>
            </a:r>
            <a:r>
              <a:rPr lang="en-US" sz="1000" i="0" u="none" strike="noStrike" cap="none" dirty="0">
                <a:solidFill>
                  <a:schemeClr val="dk1"/>
                </a:solidFill>
                <a:latin typeface="Calibri"/>
                <a:ea typeface="Calibri"/>
                <a:cs typeface="Calibri"/>
                <a:sym typeface="Calibri"/>
              </a:rPr>
              <a:t>Exists on a continuum:</a:t>
            </a:r>
            <a:endParaRPr sz="1000" dirty="0">
              <a:latin typeface="Calibri"/>
              <a:ea typeface="Calibri"/>
              <a:cs typeface="Calibri"/>
              <a:sym typeface="Calibri"/>
            </a:endParaRPr>
          </a:p>
          <a:p>
            <a:pPr marL="457200" marR="0" lvl="1" indent="0" algn="l" rtl="0">
              <a:lnSpc>
                <a:spcPct val="90000"/>
              </a:lnSpc>
              <a:spcBef>
                <a:spcPts val="0"/>
              </a:spcBef>
              <a:spcAft>
                <a:spcPts val="0"/>
              </a:spcAft>
              <a:buSzPts val="1100"/>
              <a:buNone/>
            </a:pPr>
            <a:r>
              <a:rPr lang="en-US" sz="1000" i="0" u="none" strike="noStrike" cap="none" dirty="0">
                <a:solidFill>
                  <a:schemeClr val="dk1"/>
                </a:solidFill>
                <a:latin typeface="Calibri"/>
                <a:ea typeface="Calibri"/>
                <a:cs typeface="Calibri"/>
                <a:sym typeface="Calibri"/>
              </a:rPr>
              <a:t>Significant to mild attributes </a:t>
            </a:r>
            <a:endParaRPr sz="1000" dirty="0">
              <a:latin typeface="Calibri"/>
              <a:ea typeface="Calibri"/>
              <a:cs typeface="Calibri"/>
              <a:sym typeface="Calibri"/>
            </a:endParaRPr>
          </a:p>
          <a:p>
            <a:pPr marL="457200" marR="0" lvl="1" indent="0" algn="l" rtl="0">
              <a:lnSpc>
                <a:spcPct val="90000"/>
              </a:lnSpc>
              <a:spcBef>
                <a:spcPts val="0"/>
              </a:spcBef>
              <a:spcAft>
                <a:spcPts val="0"/>
              </a:spcAft>
              <a:buSzPts val="1100"/>
              <a:buNone/>
            </a:pPr>
            <a:r>
              <a:rPr lang="en-US" sz="1000" i="0" u="none" strike="noStrike" cap="none" dirty="0">
                <a:solidFill>
                  <a:schemeClr val="dk1"/>
                </a:solidFill>
                <a:latin typeface="Calibri"/>
                <a:ea typeface="Calibri"/>
                <a:cs typeface="Calibri"/>
                <a:sym typeface="Calibri"/>
              </a:rPr>
              <a:t>Sometimes considered a “hidden disability” 	</a:t>
            </a:r>
            <a:endParaRPr sz="1000" i="0" u="none" strike="noStrike" cap="non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2000 – 1 in 150</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2006 – 1 in 110</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2012 -  1 in 88</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2018 – 1 in 44</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2022- 1 in 31 (3.2%) children aged 8 years has been identified with ASD according to estimates from the CDC's </a:t>
            </a:r>
            <a:r>
              <a:rPr lang="en-US" sz="1000" dirty="0" err="1">
                <a:solidFill>
                  <a:schemeClr val="dk1"/>
                </a:solidFill>
                <a:latin typeface="Calibri"/>
                <a:ea typeface="Calibri"/>
                <a:cs typeface="Calibri"/>
                <a:sym typeface="Calibri"/>
              </a:rPr>
              <a:t>ADDM</a:t>
            </a:r>
            <a:r>
              <a:rPr lang="en-US" sz="1000" dirty="0">
                <a:solidFill>
                  <a:schemeClr val="dk1"/>
                </a:solidFill>
                <a:latin typeface="Calibri"/>
                <a:ea typeface="Calibri"/>
                <a:cs typeface="Calibri"/>
                <a:sym typeface="Calibri"/>
              </a:rPr>
              <a:t> Network</a:t>
            </a:r>
          </a:p>
          <a:p>
            <a:pPr marL="0" lvl="0" indent="0" algn="l" rtl="0">
              <a:spcBef>
                <a:spcPts val="0"/>
              </a:spcBef>
              <a:spcAft>
                <a:spcPts val="0"/>
              </a:spcAft>
              <a:buClr>
                <a:schemeClr val="dk1"/>
              </a:buClr>
              <a:buSzPts val="1100"/>
              <a:buFont typeface="Arial"/>
              <a:buNone/>
            </a:pP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ASD is about 3.4 times more common among boys than girls—roughly 1 in 23 boys vs. 1 in 144 girls </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The prevalence of ASD diagnoses is on an upward trend. </a:t>
            </a:r>
          </a:p>
          <a:p>
            <a:pPr marL="0" lvl="0" indent="0" algn="l" rtl="0">
              <a:spcBef>
                <a:spcPts val="0"/>
              </a:spcBef>
              <a:spcAft>
                <a:spcPts val="0"/>
              </a:spcAft>
              <a:buClr>
                <a:schemeClr val="dk1"/>
              </a:buClr>
              <a:buSzPts val="1100"/>
              <a:buFont typeface="Arial"/>
              <a:buNone/>
            </a:pPr>
            <a:endParaRPr lang="en-US"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Experts point to multiple factors, including better screening and awareness, broader diagnostic criteria, and improved access to services, though research into environmental and genetic contributors continues</a:t>
            </a:r>
            <a:endParaRPr sz="1000" dirty="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SzPts val="1100"/>
              <a:buNone/>
            </a:pPr>
            <a:endParaRPr sz="10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dirty="0">
                <a:solidFill>
                  <a:schemeClr val="dk1"/>
                </a:solidFill>
              </a:rPr>
              <a:t>“If you have met one person with autism you have met ONE person with autism.”  TRUE…BUT!  </a:t>
            </a:r>
            <a:r>
              <a:rPr lang="en-US" sz="1200" dirty="0"/>
              <a:t>Often this is our excuse as to why we cannot support Autistic people - because of the diversity and how you never meet two people the same. That is true. But that is not a reason to stop at learning the strategies and supports that can help people </a:t>
            </a:r>
            <a:endParaRPr sz="1200" i="0" u="none" strike="noStrike" cap="none" dirty="0">
              <a:solidFill>
                <a:schemeClr val="dk1"/>
              </a:solidFill>
            </a:endParaRPr>
          </a:p>
        </p:txBody>
      </p:sp>
      <p:sp>
        <p:nvSpPr>
          <p:cNvPr id="144" name="Google Shape;1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6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8" name="Google Shape;48;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51" name="Google Shape;51;p6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54"/>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5" name="Google Shape;15;p54"/>
          <p:cNvSpPr txBox="1">
            <a:spLocks noGrp="1"/>
          </p:cNvSpPr>
          <p:nvPr>
            <p:ph type="body" idx="1"/>
          </p:nvPr>
        </p:nvSpPr>
        <p:spPr>
          <a:xfrm>
            <a:off x="628650" y="1369219"/>
            <a:ext cx="7886700" cy="3263504"/>
          </a:xfrm>
          <a:prstGeom prst="rect">
            <a:avLst/>
          </a:prstGeom>
          <a:noFill/>
          <a:ln>
            <a:noFill/>
          </a:ln>
        </p:spPr>
        <p:txBody>
          <a:bodyPr spcFirstLastPara="1" wrap="square" lIns="68575" tIns="68575" rIns="68575" bIns="685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 name="Google Shape;16;p54"/>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dirty="0"/>
          </a:p>
        </p:txBody>
      </p:sp>
      <p:sp>
        <p:nvSpPr>
          <p:cNvPr id="17" name="Google Shape;17;p54"/>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r>
              <a:rPr lang="en-US"/>
              <a:t>www.pact-autism.com</a:t>
            </a:r>
            <a:endParaRPr dirty="0"/>
          </a:p>
        </p:txBody>
      </p:sp>
      <p:sp>
        <p:nvSpPr>
          <p:cNvPr id="18" name="Google Shape;18;p5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5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5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5" name="Google Shape;35;p5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6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6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 name="Google Shape;42;p6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6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6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5" name="Google Shape;45;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O1euwFlPv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ErofKXMwq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news.com/article/idaho-pocatello-autism-teen-police-shooting-88069c60a71f14cc95721f2f4809a86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8" name="Google Shape;58;p1"/>
          <p:cNvSpPr txBox="1">
            <a:spLocks noGrp="1" noRot="1" noMove="1" noResize="1" noEditPoints="1" noAdjustHandles="1" noChangeArrowheads="1" noChangeShapeType="1"/>
          </p:cNvSpPr>
          <p:nvPr>
            <p:ph type="ctrTitle"/>
          </p:nvPr>
        </p:nvSpPr>
        <p:spPr>
          <a:xfrm>
            <a:off x="237744" y="1181100"/>
            <a:ext cx="8677656" cy="1916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b="1" dirty="0">
                <a:solidFill>
                  <a:schemeClr val="lt1"/>
                </a:solidFill>
                <a:latin typeface="Oswald"/>
                <a:ea typeface="Oswald"/>
                <a:cs typeface="Oswald"/>
                <a:sym typeface="Oswald"/>
              </a:rPr>
              <a:t>PACT</a:t>
            </a:r>
            <a:r>
              <a:rPr lang="en-US" dirty="0">
                <a:solidFill>
                  <a:schemeClr val="lt1"/>
                </a:solidFill>
                <a:latin typeface="Oswald"/>
                <a:ea typeface="Oswald"/>
                <a:cs typeface="Oswald"/>
                <a:sym typeface="Oswald"/>
              </a:rPr>
              <a:t>: </a:t>
            </a:r>
            <a:br>
              <a:rPr lang="en-US" dirty="0">
                <a:solidFill>
                  <a:schemeClr val="lt1"/>
                </a:solidFill>
                <a:latin typeface="Oswald"/>
                <a:ea typeface="Oswald"/>
                <a:cs typeface="Oswald"/>
                <a:sym typeface="Oswald"/>
              </a:rPr>
            </a:br>
            <a:r>
              <a:rPr lang="en-US" dirty="0">
                <a:solidFill>
                  <a:schemeClr val="lt1"/>
                </a:solidFill>
                <a:latin typeface="Oswald"/>
                <a:ea typeface="Oswald"/>
                <a:cs typeface="Oswald"/>
                <a:sym typeface="Oswald"/>
              </a:rPr>
              <a:t>Police Autism Community Training </a:t>
            </a:r>
            <a:endParaRPr dirty="0">
              <a:solidFill>
                <a:schemeClr val="lt1"/>
              </a:solidFill>
              <a:latin typeface="Oswald"/>
              <a:ea typeface="Oswald"/>
              <a:cs typeface="Oswald"/>
              <a:sym typeface="Oswald"/>
            </a:endParaRPr>
          </a:p>
        </p:txBody>
      </p:sp>
      <p:pic>
        <p:nvPicPr>
          <p:cNvPr id="59" name="Google Shape;59;p1"/>
          <p:cNvPicPr preferRelativeResize="0">
            <a:picLocks noGrp="1" noRot="1" noMove="1" noResize="1" noEditPoints="1" noAdjustHandles="1" noChangeArrowheads="1" noChangeShapeType="1" noCrop="1"/>
          </p:cNvPicPr>
          <p:nvPr/>
        </p:nvPicPr>
        <p:blipFill rotWithShape="1">
          <a:blip r:embed="rId3">
            <a:alphaModFix/>
          </a:blip>
          <a:srcRect l="-1" r="44191"/>
          <a:stretch>
            <a:fillRect/>
          </a:stretch>
        </p:blipFill>
        <p:spPr>
          <a:xfrm>
            <a:off x="3942924" y="3361554"/>
            <a:ext cx="1258151" cy="15178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8" name="Google Shape;158;p11"/>
          <p:cNvSpPr txBox="1">
            <a:spLocks noGrp="1" noRot="1" noMove="1" noResize="1" noEditPoints="1" noAdjustHandles="1" noChangeArrowheads="1" noChangeShapeType="1"/>
          </p:cNvSpPr>
          <p:nvPr>
            <p:ph type="body" idx="1"/>
          </p:nvPr>
        </p:nvSpPr>
        <p:spPr>
          <a:xfrm>
            <a:off x="628650" y="1268016"/>
            <a:ext cx="3319507" cy="3263504"/>
          </a:xfrm>
          <a:prstGeom prst="rect">
            <a:avLst/>
          </a:prstGeom>
          <a:noFill/>
          <a:ln>
            <a:noFill/>
          </a:ln>
        </p:spPr>
        <p:txBody>
          <a:bodyPr spcFirstLastPara="1" wrap="square" lIns="68575" tIns="34275" rIns="68575" bIns="34275" anchor="t" anchorCtr="0">
            <a:noAutofit/>
          </a:bodyPr>
          <a:lstStyle/>
          <a:p>
            <a:pPr marL="6350" marR="0" lvl="0" indent="0" algn="l" rtl="0">
              <a:lnSpc>
                <a:spcPct val="100000"/>
              </a:lnSpc>
              <a:spcBef>
                <a:spcPts val="0"/>
              </a:spcBef>
              <a:spcAft>
                <a:spcPts val="0"/>
              </a:spcAft>
              <a:buClr>
                <a:schemeClr val="dk1"/>
              </a:buClr>
              <a:buSzPts val="2100"/>
              <a:buNone/>
            </a:pPr>
            <a:r>
              <a:rPr lang="en-US" sz="2200" u="none" strike="noStrike" cap="none" dirty="0">
                <a:solidFill>
                  <a:srgbClr val="7A7D82"/>
                </a:solidFill>
                <a:latin typeface="Oswald Light"/>
                <a:ea typeface="Oswald Light"/>
                <a:cs typeface="Oswald Light"/>
                <a:sym typeface="Oswald Light"/>
              </a:rPr>
              <a:t>**Pre-Survey**</a:t>
            </a:r>
            <a:endParaRPr sz="2200" dirty="0"/>
          </a:p>
          <a:p>
            <a:pPr marL="6350" marR="0" lvl="0" indent="0" algn="l" rtl="0">
              <a:lnSpc>
                <a:spcPct val="100000"/>
              </a:lnSpc>
              <a:spcBef>
                <a:spcPts val="0"/>
              </a:spcBef>
              <a:spcAft>
                <a:spcPts val="0"/>
              </a:spcAft>
              <a:buClr>
                <a:schemeClr val="dk1"/>
              </a:buClr>
              <a:buSzPts val="2100"/>
              <a:buNone/>
            </a:pPr>
            <a:endParaRPr sz="2200" u="none" strike="noStrike" cap="none" dirty="0">
              <a:solidFill>
                <a:schemeClr val="lt1"/>
              </a:solidFill>
              <a:latin typeface="Oswald Light"/>
              <a:ea typeface="Oswald Light"/>
              <a:cs typeface="Oswald Light"/>
              <a:sym typeface="Oswald Light"/>
            </a:endParaRPr>
          </a:p>
          <a:p>
            <a:pPr marL="6350" marR="0" lvl="0" indent="0" algn="l" rtl="0">
              <a:lnSpc>
                <a:spcPct val="100000"/>
              </a:lnSpc>
              <a:spcBef>
                <a:spcPts val="0"/>
              </a:spcBef>
              <a:spcAft>
                <a:spcPts val="0"/>
              </a:spcAft>
              <a:buClr>
                <a:schemeClr val="dk1"/>
              </a:buClr>
              <a:buSzPts val="2100"/>
              <a:buNone/>
            </a:pPr>
            <a:r>
              <a:rPr lang="en-US" sz="2200" u="none" strike="noStrike" cap="none" dirty="0">
                <a:solidFill>
                  <a:srgbClr val="7A7D82"/>
                </a:solidFill>
                <a:latin typeface="Oswald Light"/>
                <a:ea typeface="Oswald Light"/>
                <a:cs typeface="Oswald Light"/>
                <a:sym typeface="Oswald Light"/>
              </a:rPr>
              <a:t>• Definition &amp; History of Autism</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chemeClr val="lt1"/>
                </a:solidFill>
                <a:latin typeface="Oswald Light"/>
                <a:ea typeface="Oswald Light"/>
                <a:cs typeface="Oswald Light"/>
                <a:sym typeface="Oswald Light"/>
              </a:rPr>
              <a:t>• Characteristics </a:t>
            </a:r>
            <a:r>
              <a:rPr lang="en-US" sz="2200" u="none" strike="noStrike" cap="none" dirty="0">
                <a:solidFill>
                  <a:schemeClr val="lt1"/>
                </a:solidFill>
                <a:latin typeface="Oswald Light"/>
                <a:ea typeface="Oswald Light"/>
                <a:cs typeface="Oswald Light"/>
                <a:sym typeface="Oswald Light"/>
              </a:rPr>
              <a:t>of Autism</a:t>
            </a:r>
            <a:endParaRPr sz="2200" dirty="0">
              <a:solidFill>
                <a:schemeClr val="lt1"/>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Strategies</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a:t>
            </a:r>
            <a:r>
              <a:rPr lang="en-US" sz="2200" u="none" strike="noStrike" cap="none" dirty="0">
                <a:solidFill>
                  <a:srgbClr val="7A7D82"/>
                </a:solidFill>
                <a:latin typeface="Oswald Light"/>
                <a:ea typeface="Oswald Light"/>
                <a:cs typeface="Oswald Light"/>
                <a:sym typeface="Oswald Light"/>
              </a:rPr>
              <a:t>Resources</a:t>
            </a:r>
            <a:endParaRPr sz="2200" dirty="0"/>
          </a:p>
          <a:p>
            <a:pPr marL="6350" marR="0" lvl="0" indent="0" algn="l" rtl="0">
              <a:lnSpc>
                <a:spcPct val="100000"/>
              </a:lnSpc>
              <a:spcBef>
                <a:spcPts val="800"/>
              </a:spcBef>
              <a:spcAft>
                <a:spcPts val="0"/>
              </a:spcAft>
              <a:buClr>
                <a:schemeClr val="dk1"/>
              </a:buClr>
              <a:buSzPts val="2100"/>
              <a:buNone/>
            </a:pPr>
            <a:endParaRPr sz="2200" dirty="0">
              <a:solidFill>
                <a:srgbClr val="7A7D82"/>
              </a:solidFill>
              <a:latin typeface="Oswald Light"/>
              <a:ea typeface="Oswald Light"/>
              <a:cs typeface="Oswald Light"/>
              <a:sym typeface="Oswald Light"/>
            </a:endParaRPr>
          </a:p>
          <a:p>
            <a:pPr marL="6350" marR="0" lvl="0" indent="0" algn="l" rtl="0">
              <a:lnSpc>
                <a:spcPct val="100000"/>
              </a:lnSpc>
              <a:spcBef>
                <a:spcPts val="800"/>
              </a:spcBef>
              <a:spcAft>
                <a:spcPts val="0"/>
              </a:spcAft>
              <a:buClr>
                <a:schemeClr val="dk1"/>
              </a:buClr>
              <a:buSzPts val="2100"/>
              <a:buNone/>
            </a:pPr>
            <a:r>
              <a:rPr lang="en-US" sz="2200" dirty="0">
                <a:solidFill>
                  <a:srgbClr val="7A7D82"/>
                </a:solidFill>
                <a:latin typeface="Oswald Light"/>
                <a:ea typeface="Oswald Light"/>
                <a:cs typeface="Oswald Light"/>
                <a:sym typeface="Oswald Light"/>
              </a:rPr>
              <a:t>**Post-Survey**</a:t>
            </a:r>
            <a:endParaRPr sz="2200" dirty="0"/>
          </a:p>
          <a:p>
            <a:pPr marL="381000" marR="0" lvl="0" indent="-241300" algn="l" rtl="0">
              <a:lnSpc>
                <a:spcPct val="100000"/>
              </a:lnSpc>
              <a:spcBef>
                <a:spcPts val="2400"/>
              </a:spcBef>
              <a:spcAft>
                <a:spcPts val="0"/>
              </a:spcAft>
              <a:buClr>
                <a:schemeClr val="dk1"/>
              </a:buClr>
              <a:buSzPts val="2100"/>
              <a:buFont typeface="Calibri"/>
              <a:buNone/>
            </a:pPr>
            <a:endParaRPr sz="2000" dirty="0">
              <a:solidFill>
                <a:schemeClr val="lt1"/>
              </a:solidFill>
              <a:latin typeface="Oswald Light"/>
              <a:ea typeface="Oswald Light"/>
              <a:cs typeface="Oswald Light"/>
              <a:sym typeface="Oswald Light"/>
            </a:endParaRPr>
          </a:p>
          <a:p>
            <a:pPr marL="6350" marR="0" lvl="0" indent="0" algn="l" rtl="0">
              <a:lnSpc>
                <a:spcPct val="100000"/>
              </a:lnSpc>
              <a:spcBef>
                <a:spcPts val="2400"/>
              </a:spcBef>
              <a:spcAft>
                <a:spcPts val="1600"/>
              </a:spcAft>
              <a:buClr>
                <a:schemeClr val="dk1"/>
              </a:buClr>
              <a:buSzPts val="2100"/>
              <a:buNone/>
            </a:pPr>
            <a:endParaRPr sz="2000" dirty="0">
              <a:solidFill>
                <a:schemeClr val="lt1"/>
              </a:solidFill>
              <a:latin typeface="Oswald Light"/>
              <a:ea typeface="Oswald Light"/>
              <a:cs typeface="Oswald Light"/>
              <a:sym typeface="Oswald Light"/>
            </a:endParaRPr>
          </a:p>
        </p:txBody>
      </p:sp>
      <p:pic>
        <p:nvPicPr>
          <p:cNvPr id="159" name="Google Shape;159;p11"/>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5134926" y="857250"/>
            <a:ext cx="3251200" cy="3429000"/>
          </a:xfrm>
          <a:prstGeom prst="rect">
            <a:avLst/>
          </a:prstGeom>
          <a:noFill/>
          <a:ln>
            <a:noFill/>
          </a:ln>
        </p:spPr>
      </p:pic>
      <p:sp>
        <p:nvSpPr>
          <p:cNvPr id="2" name="Google Shape;184;p14">
            <a:extLst>
              <a:ext uri="{FF2B5EF4-FFF2-40B4-BE49-F238E27FC236}">
                <a16:creationId xmlns:a16="http://schemas.microsoft.com/office/drawing/2014/main" id="{0903D151-D351-96D1-B2C5-7F32487EC5B5}"/>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Today’s Agenda</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F7E7AC92-FB74-93A1-FBFB-51E3C77FCCBE}"/>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67" name="Google Shape;167;p12"/>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770062" y="78627"/>
            <a:ext cx="8373938" cy="5064873"/>
          </a:xfrm>
          <a:prstGeom prst="rect">
            <a:avLst/>
          </a:prstGeom>
          <a:noFill/>
          <a:ln>
            <a:noFill/>
          </a:ln>
        </p:spPr>
      </p:pic>
      <p:sp>
        <p:nvSpPr>
          <p:cNvPr id="2" name="Google Shape;184;p14">
            <a:extLst>
              <a:ext uri="{FF2B5EF4-FFF2-40B4-BE49-F238E27FC236}">
                <a16:creationId xmlns:a16="http://schemas.microsoft.com/office/drawing/2014/main" id="{932DB7BB-0AB8-0AC8-7D81-C12D8F3BC830}"/>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Triad of Characteristics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5437F550-D232-9516-73E7-2639595DD6B0}"/>
              </a:ext>
            </a:extLst>
          </p:cNvPr>
          <p:cNvSpPr>
            <a:spLocks noGrp="1" noRot="1" noMove="1" noResize="1" noEditPoints="1" noAdjustHandles="1" noChangeArrowheads="1" noChangeShapeType="1"/>
          </p:cNvSpPr>
          <p:nvPr>
            <p:ph type="ftr" idx="11"/>
          </p:nvPr>
        </p:nvSpPr>
        <p:spPr>
          <a:xfrm>
            <a:off x="3028950" y="4835047"/>
            <a:ext cx="3086100" cy="308452"/>
          </a:xfrm>
        </p:spPr>
        <p:txBody>
          <a:bodyPr/>
          <a:lstStyle/>
          <a:p>
            <a:r>
              <a:rPr lang="en-US" dirty="0"/>
              <a:t>www.pact-autism.com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74" name="Google Shape;174;p13"/>
          <p:cNvSpPr txBox="1">
            <a:spLocks noGrp="1" noRot="1" noMove="1" noResize="1" noEditPoints="1" noAdjustHandles="1" noChangeArrowheads="1" noChangeShapeType="1"/>
          </p:cNvSpPr>
          <p:nvPr/>
        </p:nvSpPr>
        <p:spPr>
          <a:xfrm>
            <a:off x="383774" y="0"/>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 person on the autism spectrum may...</a:t>
            </a:r>
            <a:endParaRPr sz="3600" b="0" i="0" u="none" strike="noStrike" cap="none" dirty="0">
              <a:solidFill>
                <a:schemeClr val="lt1"/>
              </a:solidFill>
              <a:latin typeface="Oswald"/>
              <a:ea typeface="Oswald"/>
              <a:cs typeface="Oswald"/>
              <a:sym typeface="Oswald"/>
            </a:endParaRPr>
          </a:p>
        </p:txBody>
      </p:sp>
      <p:graphicFrame>
        <p:nvGraphicFramePr>
          <p:cNvPr id="175" name="Google Shape;175;p13"/>
          <p:cNvGraphicFramePr>
            <a:graphicFrameLocks noGrp="1" noDrilldown="1" noMove="1" noResize="1"/>
          </p:cNvGraphicFramePr>
          <p:nvPr>
            <p:extLst>
              <p:ext uri="{D42A27DB-BD31-4B8C-83A1-F6EECF244321}">
                <p14:modId xmlns:p14="http://schemas.microsoft.com/office/powerpoint/2010/main" val="2421287391"/>
              </p:ext>
            </p:extLst>
          </p:nvPr>
        </p:nvGraphicFramePr>
        <p:xfrm>
          <a:off x="383774" y="1187431"/>
          <a:ext cx="8760226" cy="4158418"/>
        </p:xfrm>
        <a:graphic>
          <a:graphicData uri="http://schemas.openxmlformats.org/drawingml/2006/table">
            <a:tbl>
              <a:tblPr firstRow="1" bandRow="1">
                <a:noFill/>
                <a:tableStyleId>{C89DBA0B-2984-418B-8059-123CDE95AD40}</a:tableStyleId>
              </a:tblPr>
              <a:tblGrid>
                <a:gridCol w="2766363">
                  <a:extLst>
                    <a:ext uri="{9D8B030D-6E8A-4147-A177-3AD203B41FA5}">
                      <a16:colId xmlns:a16="http://schemas.microsoft.com/office/drawing/2014/main" val="20000"/>
                    </a:ext>
                  </a:extLst>
                </a:gridCol>
                <a:gridCol w="5993863">
                  <a:extLst>
                    <a:ext uri="{9D8B030D-6E8A-4147-A177-3AD203B41FA5}">
                      <a16:colId xmlns:a16="http://schemas.microsoft.com/office/drawing/2014/main" val="20001"/>
                    </a:ext>
                  </a:extLst>
                </a:gridCol>
              </a:tblGrid>
              <a:tr h="474240">
                <a:tc rowSpan="8">
                  <a:txBody>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Oswald"/>
                          <a:ea typeface="Oswald"/>
                          <a:cs typeface="Oswald"/>
                          <a:sym typeface="Oswald"/>
                        </a:rPr>
                        <a:t>Look different</a:t>
                      </a:r>
                      <a:endParaRPr sz="2400" b="1" i="0" u="none" strike="noStrike" cap="none" dirty="0">
                        <a:solidFill>
                          <a:schemeClr val="lt1"/>
                        </a:solidFill>
                        <a:latin typeface="Oswald"/>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400"/>
                        <a:buFont typeface="Arial"/>
                        <a:buNone/>
                      </a:pPr>
                      <a:r>
                        <a:rPr lang="en-US" sz="1600" b="0" i="0" u="none" strike="noStrike" cap="none" dirty="0">
                          <a:solidFill>
                            <a:schemeClr val="lt1"/>
                          </a:solidFill>
                          <a:latin typeface="Oswald Light"/>
                          <a:ea typeface="Oswald Light"/>
                          <a:cs typeface="Oswald Light"/>
                          <a:sym typeface="Oswald Light"/>
                        </a:rPr>
                        <a:t>Wear unusual attire (e.g., shorts in winter, coats in summer, sound-reducing earmuffs or headphones)</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7424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400"/>
                        <a:buFont typeface="Arial"/>
                        <a:buNone/>
                      </a:pPr>
                      <a:r>
                        <a:rPr lang="en-US" sz="1600" b="0" i="0" u="none" strike="noStrike" cap="none" dirty="0">
                          <a:solidFill>
                            <a:schemeClr val="lt1"/>
                          </a:solidFill>
                          <a:latin typeface="Oswald Light"/>
                          <a:ea typeface="Oswald Light"/>
                          <a:cs typeface="Oswald Light"/>
                          <a:sym typeface="Oswald Light"/>
                        </a:rPr>
                        <a:t>Demonstrate signs of agitation (e.g., crying, screaming, pacing, clenching teeth, hand flapping)</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9827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400"/>
                        <a:buFont typeface="Arial"/>
                        <a:buNone/>
                      </a:pPr>
                      <a:r>
                        <a:rPr lang="en-US" sz="1600" b="0" i="0" u="none" strike="noStrike" cap="none" dirty="0">
                          <a:solidFill>
                            <a:schemeClr val="lt1"/>
                          </a:solidFill>
                          <a:latin typeface="Oswald Light"/>
                          <a:ea typeface="Oswald Light"/>
                          <a:cs typeface="Oswald Light"/>
                          <a:sym typeface="Oswald Light"/>
                        </a:rPr>
                        <a:t>Give little to no eye contact</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1012">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lt1"/>
                          </a:solidFill>
                          <a:latin typeface="Oswald Light"/>
                          <a:ea typeface="Oswald Light"/>
                          <a:cs typeface="Oswald Light"/>
                          <a:sym typeface="Oswald Light"/>
                        </a:rPr>
                        <a:t>Demonstrate repetitive actions (e.g., rocking, hand flapping, repeating the same phrase)</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9827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lt1"/>
                          </a:solidFill>
                          <a:latin typeface="Oswald Light"/>
                          <a:ea typeface="Oswald Light"/>
                          <a:cs typeface="Oswald Light"/>
                          <a:sym typeface="Oswald Light"/>
                        </a:rPr>
                        <a:t>Have difficulty using correct voice volume</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11012">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lt1"/>
                          </a:solidFill>
                          <a:latin typeface="Oswald Light"/>
                          <a:ea typeface="Oswald Light"/>
                          <a:cs typeface="Oswald Light"/>
                          <a:sym typeface="Oswald Light"/>
                        </a:rPr>
                        <a:t>Self-harm (e.g., throwing themselves on the ground, hitting their head on a wall, smacking their face, biting their arm)</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11012">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lt1"/>
                          </a:solidFill>
                          <a:latin typeface="Oswald Light"/>
                          <a:ea typeface="Oswald Light"/>
                          <a:cs typeface="Oswald Light"/>
                          <a:sym typeface="Oswald Light"/>
                        </a:rPr>
                        <a:t>Carry object(s) for comfort, security, or communication (e.g., an iPad or book with picture cards)</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678014">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600" b="0" i="0" u="none" strike="noStrike" cap="none" dirty="0">
                          <a:solidFill>
                            <a:schemeClr val="lt1"/>
                          </a:solidFill>
                          <a:latin typeface="Oswald Light"/>
                          <a:ea typeface="Oswald Light"/>
                          <a:cs typeface="Oswald Light"/>
                          <a:sym typeface="Oswald Light"/>
                        </a:rPr>
                        <a:t>Be sensitive or upset by lights, sounds (e.g., sirens), or by being touched</a:t>
                      </a:r>
                      <a:endParaRPr sz="1600" b="0" i="0" u="none" strike="noStrike" cap="none" dirty="0">
                        <a:solidFill>
                          <a:schemeClr val="lt1"/>
                        </a:solidFill>
                        <a:latin typeface="Oswald Light"/>
                        <a:ea typeface="Oswald Light"/>
                        <a:cs typeface="Oswald Light"/>
                        <a:sym typeface="Oswald Light"/>
                      </a:endParaRPr>
                    </a:p>
                    <a:p>
                      <a:pPr marL="0" marR="0" lvl="0" indent="0" algn="l" rtl="0">
                        <a:lnSpc>
                          <a:spcPct val="100000"/>
                        </a:lnSpc>
                        <a:spcBef>
                          <a:spcPts val="0"/>
                        </a:spcBef>
                        <a:spcAft>
                          <a:spcPts val="0"/>
                        </a:spcAft>
                        <a:buClr>
                          <a:schemeClr val="dk1"/>
                        </a:buClr>
                        <a:buSzPts val="1200"/>
                        <a:buFont typeface="Calibri"/>
                        <a:buNone/>
                      </a:pP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76" name="Google Shape;176;p13"/>
          <p:cNvPicPr preferRelativeResize="0"/>
          <p:nvPr/>
        </p:nvPicPr>
        <p:blipFill rotWithShape="1">
          <a:blip r:embed="rId3">
            <a:alphaModFix/>
          </a:blip>
          <a:srcRect/>
          <a:stretch/>
        </p:blipFill>
        <p:spPr>
          <a:xfrm>
            <a:off x="707069" y="2285345"/>
            <a:ext cx="2183808" cy="1670725"/>
          </a:xfrm>
          <a:prstGeom prst="rect">
            <a:avLst/>
          </a:prstGeom>
          <a:noFill/>
          <a:ln>
            <a:noFill/>
          </a:ln>
        </p:spPr>
      </p:pic>
      <p:sp>
        <p:nvSpPr>
          <p:cNvPr id="2" name="Footer Placeholder 2">
            <a:extLst>
              <a:ext uri="{FF2B5EF4-FFF2-40B4-BE49-F238E27FC236}">
                <a16:creationId xmlns:a16="http://schemas.microsoft.com/office/drawing/2014/main" id="{A5D73073-0400-7393-49F0-E9DF7F04B59F}"/>
              </a:ext>
            </a:extLst>
          </p:cNvPr>
          <p:cNvSpPr txBox="1">
            <a:spLocks noGrp="1" noRot="1" noMove="1" noResize="1" noEditPoints="1" noAdjustHandles="1" noChangeArrowheads="1" noChangeShapeType="1"/>
          </p:cNvSpPr>
          <p:nvPr/>
        </p:nvSpPr>
        <p:spPr>
          <a:xfrm>
            <a:off x="3028950" y="4960308"/>
            <a:ext cx="3086100" cy="1831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aphicFrame>
        <p:nvGraphicFramePr>
          <p:cNvPr id="183" name="Google Shape;183;p14"/>
          <p:cNvGraphicFramePr>
            <a:graphicFrameLocks noGrp="1" noDrilldown="1" noMove="1" noResize="1"/>
          </p:cNvGraphicFramePr>
          <p:nvPr>
            <p:extLst>
              <p:ext uri="{D42A27DB-BD31-4B8C-83A1-F6EECF244321}">
                <p14:modId xmlns:p14="http://schemas.microsoft.com/office/powerpoint/2010/main" val="662315269"/>
              </p:ext>
            </p:extLst>
          </p:nvPr>
        </p:nvGraphicFramePr>
        <p:xfrm>
          <a:off x="383774" y="1116661"/>
          <a:ext cx="8760226" cy="4269532"/>
        </p:xfrm>
        <a:graphic>
          <a:graphicData uri="http://schemas.openxmlformats.org/drawingml/2006/table">
            <a:tbl>
              <a:tblPr firstRow="1" bandRow="1">
                <a:noFill/>
                <a:tableStyleId>{C89DBA0B-2984-418B-8059-123CDE95AD40}</a:tableStyleId>
              </a:tblPr>
              <a:tblGrid>
                <a:gridCol w="2766363">
                  <a:extLst>
                    <a:ext uri="{9D8B030D-6E8A-4147-A177-3AD203B41FA5}">
                      <a16:colId xmlns:a16="http://schemas.microsoft.com/office/drawing/2014/main" val="20000"/>
                    </a:ext>
                  </a:extLst>
                </a:gridCol>
                <a:gridCol w="5993863">
                  <a:extLst>
                    <a:ext uri="{9D8B030D-6E8A-4147-A177-3AD203B41FA5}">
                      <a16:colId xmlns:a16="http://schemas.microsoft.com/office/drawing/2014/main" val="20001"/>
                    </a:ext>
                  </a:extLst>
                </a:gridCol>
              </a:tblGrid>
              <a:tr h="509352">
                <a:tc rowSpan="8">
                  <a:txBody>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Oswald"/>
                          <a:ea typeface="Oswald"/>
                          <a:cs typeface="Oswald"/>
                          <a:sym typeface="Oswald"/>
                        </a:rPr>
                        <a:t>Not understand social boundaries</a:t>
                      </a:r>
                      <a:endParaRPr sz="2400" b="1" i="0" u="none" strike="noStrike" cap="none" dirty="0">
                        <a:solidFill>
                          <a:schemeClr val="lt1"/>
                        </a:solidFill>
                        <a:latin typeface="Oswald"/>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0" i="0" u="none" strike="noStrike" cap="none" dirty="0">
                          <a:solidFill>
                            <a:schemeClr val="lt1"/>
                          </a:solidFill>
                          <a:latin typeface="Oswald Light"/>
                          <a:ea typeface="Oswald Light"/>
                          <a:cs typeface="Oswald Light"/>
                          <a:sym typeface="Oswald Light"/>
                        </a:rPr>
                        <a:t>Not respond appropriately to a uniform or badge </a:t>
                      </a:r>
                      <a:endParaRPr sz="18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09352">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0" i="0" u="none" strike="noStrike" cap="none" dirty="0">
                          <a:solidFill>
                            <a:schemeClr val="lt1"/>
                          </a:solidFill>
                          <a:latin typeface="Oswald Light"/>
                          <a:ea typeface="Oswald Light"/>
                          <a:cs typeface="Oswald Light"/>
                          <a:sym typeface="Oswald Light"/>
                        </a:rPr>
                        <a:t>Repeat what you say or do, repeat phrases (e.g., from a TV show, etc.)</a:t>
                      </a:r>
                      <a:endParaRPr sz="18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27756">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0" i="0" u="none" strike="noStrike" cap="none" dirty="0">
                          <a:solidFill>
                            <a:schemeClr val="lt1"/>
                          </a:solidFill>
                          <a:latin typeface="Oswald Light"/>
                          <a:ea typeface="Oswald Light"/>
                          <a:cs typeface="Oswald Light"/>
                          <a:sym typeface="Oswald Light"/>
                        </a:rPr>
                        <a:t>Stand very close to another person</a:t>
                      </a:r>
                      <a:endParaRPr sz="18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09352">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0" i="0" u="none" strike="noStrike" cap="none" dirty="0">
                          <a:solidFill>
                            <a:schemeClr val="lt1"/>
                          </a:solidFill>
                          <a:latin typeface="Oswald Light"/>
                          <a:ea typeface="Oswald Light"/>
                          <a:cs typeface="Oswald Light"/>
                          <a:sym typeface="Oswald Light"/>
                        </a:rPr>
                        <a:t>Touch strangers</a:t>
                      </a:r>
                      <a:endParaRPr sz="18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27756">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0" i="0" u="none" strike="noStrike" cap="none" dirty="0">
                          <a:solidFill>
                            <a:schemeClr val="lt1"/>
                          </a:solidFill>
                          <a:latin typeface="Oswald Light"/>
                          <a:ea typeface="Oswald Light"/>
                          <a:cs typeface="Oswald Light"/>
                          <a:sym typeface="Oswald Light"/>
                        </a:rPr>
                        <a:t>Be attracted to (and even </a:t>
                      </a:r>
                      <a:r>
                        <a:rPr lang="en-US" sz="1800" b="0" i="0" u="sng" strike="noStrike" cap="none" dirty="0">
                          <a:solidFill>
                            <a:schemeClr val="lt1"/>
                          </a:solidFill>
                          <a:latin typeface="Oswald Light"/>
                          <a:ea typeface="Oswald Light"/>
                          <a:cs typeface="Oswald Light"/>
                          <a:sym typeface="Oswald Light"/>
                        </a:rPr>
                        <a:t>reach for</a:t>
                      </a:r>
                      <a:r>
                        <a:rPr lang="en-US" sz="1800" b="0" i="0" u="none" strike="noStrike" cap="none" dirty="0">
                          <a:solidFill>
                            <a:schemeClr val="lt1"/>
                          </a:solidFill>
                          <a:latin typeface="Oswald Light"/>
                          <a:ea typeface="Oswald Light"/>
                          <a:cs typeface="Oswald Light"/>
                          <a:sym typeface="Oswald Light"/>
                        </a:rPr>
                        <a:t>) badge, radio, keys, or weapon</a:t>
                      </a:r>
                      <a:endParaRPr sz="18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09352">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0" i="0" u="none" strike="noStrike" cap="none" dirty="0">
                          <a:solidFill>
                            <a:schemeClr val="lt1"/>
                          </a:solidFill>
                          <a:latin typeface="Oswald Light"/>
                          <a:ea typeface="Oswald Light"/>
                          <a:cs typeface="Oswald Light"/>
                          <a:sym typeface="Oswald Light"/>
                        </a:rPr>
                        <a:t>Make rude or inappropriate comments (don’t take personally)</a:t>
                      </a:r>
                      <a:endParaRPr sz="18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6484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0" i="0" u="none" strike="noStrike" cap="none" dirty="0">
                          <a:solidFill>
                            <a:schemeClr val="lt1"/>
                          </a:solidFill>
                          <a:latin typeface="Oswald Light"/>
                          <a:ea typeface="Oswald Light"/>
                          <a:cs typeface="Oswald Light"/>
                          <a:sym typeface="Oswald Light"/>
                        </a:rPr>
                        <a:t>Have behavior misinterpreted by community members (Say inappropriate things to community members)</a:t>
                      </a:r>
                      <a:endParaRPr sz="18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728212">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0" i="0" u="none" strike="noStrike" cap="none" dirty="0">
                          <a:solidFill>
                            <a:schemeClr val="lt1"/>
                          </a:solidFill>
                          <a:latin typeface="Oswald Light"/>
                          <a:ea typeface="Oswald Light"/>
                          <a:cs typeface="Oswald Light"/>
                          <a:sym typeface="Oswald Light"/>
                        </a:rPr>
                        <a:t>Not produce an ID when asked to do so</a:t>
                      </a:r>
                      <a:endParaRPr sz="18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84" name="Google Shape;184;p14"/>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 person on the autism spectrum may...</a:t>
            </a:r>
            <a:endParaRPr sz="3600" b="0" i="0" u="none" strike="noStrike" cap="none" dirty="0">
              <a:solidFill>
                <a:schemeClr val="lt1"/>
              </a:solidFill>
              <a:latin typeface="Oswald"/>
              <a:ea typeface="Oswald"/>
              <a:cs typeface="Oswald"/>
              <a:sym typeface="Oswald"/>
            </a:endParaRPr>
          </a:p>
        </p:txBody>
      </p:sp>
      <p:pic>
        <p:nvPicPr>
          <p:cNvPr id="185" name="Google Shape;185;p14"/>
          <p:cNvPicPr preferRelativeResize="0"/>
          <p:nvPr/>
        </p:nvPicPr>
        <p:blipFill rotWithShape="1">
          <a:blip r:embed="rId3">
            <a:alphaModFix/>
          </a:blip>
          <a:srcRect/>
          <a:stretch/>
        </p:blipFill>
        <p:spPr>
          <a:xfrm>
            <a:off x="707069" y="2285345"/>
            <a:ext cx="2183808" cy="1670725"/>
          </a:xfrm>
          <a:prstGeom prst="rect">
            <a:avLst/>
          </a:prstGeom>
          <a:noFill/>
          <a:ln>
            <a:noFill/>
          </a:ln>
        </p:spPr>
      </p:pic>
      <p:sp>
        <p:nvSpPr>
          <p:cNvPr id="2" name="Footer Placeholder 2">
            <a:extLst>
              <a:ext uri="{FF2B5EF4-FFF2-40B4-BE49-F238E27FC236}">
                <a16:creationId xmlns:a16="http://schemas.microsoft.com/office/drawing/2014/main" id="{B2B89511-BD8E-A4BD-B12F-FEF6E4CC0EBB}"/>
              </a:ext>
            </a:extLst>
          </p:cNvPr>
          <p:cNvSpPr txBox="1">
            <a:spLocks noGrp="1" noRot="1" noMove="1" noResize="1" noEditPoints="1" noAdjustHandles="1" noChangeArrowheads="1" noChangeShapeType="1"/>
          </p:cNvSpPr>
          <p:nvPr/>
        </p:nvSpPr>
        <p:spPr>
          <a:xfrm>
            <a:off x="3220837" y="4947782"/>
            <a:ext cx="3086100" cy="19571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aphicFrame>
        <p:nvGraphicFramePr>
          <p:cNvPr id="193" name="Google Shape;193;p15"/>
          <p:cNvGraphicFramePr>
            <a:graphicFrameLocks noGrp="1" noDrilldown="1" noMove="1" noResize="1"/>
          </p:cNvGraphicFramePr>
          <p:nvPr>
            <p:extLst>
              <p:ext uri="{D42A27DB-BD31-4B8C-83A1-F6EECF244321}">
                <p14:modId xmlns:p14="http://schemas.microsoft.com/office/powerpoint/2010/main" val="2078910332"/>
              </p:ext>
            </p:extLst>
          </p:nvPr>
        </p:nvGraphicFramePr>
        <p:xfrm>
          <a:off x="383774" y="1097914"/>
          <a:ext cx="8760225" cy="4054114"/>
        </p:xfrm>
        <a:graphic>
          <a:graphicData uri="http://schemas.openxmlformats.org/drawingml/2006/table">
            <a:tbl>
              <a:tblPr firstRow="1" bandRow="1">
                <a:noFill/>
                <a:tableStyleId>{C89DBA0B-2984-418B-8059-123CDE95AD40}</a:tableStyleId>
              </a:tblPr>
              <a:tblGrid>
                <a:gridCol w="2766363">
                  <a:extLst>
                    <a:ext uri="{9D8B030D-6E8A-4147-A177-3AD203B41FA5}">
                      <a16:colId xmlns:a16="http://schemas.microsoft.com/office/drawing/2014/main" val="20000"/>
                    </a:ext>
                  </a:extLst>
                </a:gridCol>
                <a:gridCol w="5993862">
                  <a:extLst>
                    <a:ext uri="{9D8B030D-6E8A-4147-A177-3AD203B41FA5}">
                      <a16:colId xmlns:a16="http://schemas.microsoft.com/office/drawing/2014/main" val="20001"/>
                    </a:ext>
                  </a:extLst>
                </a:gridCol>
              </a:tblGrid>
              <a:tr h="527906">
                <a:tc rowSpan="8">
                  <a:txBody>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Oswald"/>
                          <a:ea typeface="Oswald"/>
                          <a:cs typeface="Oswald"/>
                          <a:sym typeface="Oswald"/>
                        </a:rPr>
                        <a:t>Respond inappropriately or unusually  to questioning</a:t>
                      </a:r>
                      <a:endParaRPr sz="2400" b="1" i="0" u="none" strike="noStrike" cap="none" dirty="0">
                        <a:solidFill>
                          <a:schemeClr val="lt1"/>
                        </a:solidFill>
                        <a:latin typeface="Oswald"/>
                        <a:ea typeface="Oswald"/>
                        <a:cs typeface="Oswald"/>
                        <a:sym typeface="Oswal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400"/>
                        <a:buFont typeface="Calibri"/>
                        <a:buNone/>
                      </a:pPr>
                      <a:r>
                        <a:rPr lang="en-US" sz="1600" b="0" i="0" u="none" strike="noStrike" cap="none" dirty="0">
                          <a:solidFill>
                            <a:schemeClr val="lt1"/>
                          </a:solidFill>
                          <a:latin typeface="Oswald Light"/>
                          <a:ea typeface="Oswald Light"/>
                          <a:cs typeface="Oswald Light"/>
                          <a:sym typeface="Oswald Light"/>
                        </a:rPr>
                        <a:t>Not respond to requests/questions or take a long time to respond</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27906">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400"/>
                        <a:buFont typeface="Arial"/>
                        <a:buNone/>
                      </a:pPr>
                      <a:r>
                        <a:rPr lang="en-US" sz="1600" b="0" i="0" u="none" strike="noStrike" cap="none" dirty="0">
                          <a:solidFill>
                            <a:schemeClr val="lt1"/>
                          </a:solidFill>
                          <a:latin typeface="Oswald Light"/>
                          <a:ea typeface="Oswald Light"/>
                          <a:cs typeface="Oswald Light"/>
                          <a:sym typeface="Oswald Light"/>
                        </a:rPr>
                        <a:t>Fail to make needs known (e.g., they are lost, hurt, etc..)</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43339">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400"/>
                        <a:buFont typeface="Arial"/>
                        <a:buNone/>
                      </a:pPr>
                      <a:r>
                        <a:rPr lang="en-US" sz="1600" b="0" i="0" u="none" strike="noStrike" cap="none" dirty="0">
                          <a:solidFill>
                            <a:schemeClr val="lt1"/>
                          </a:solidFill>
                          <a:latin typeface="Oswald Light"/>
                          <a:ea typeface="Oswald Light"/>
                          <a:cs typeface="Oswald Light"/>
                          <a:sym typeface="Oswald Light"/>
                        </a:rPr>
                        <a:t>Appear argumentative, stubborn (not follow commands)</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27906">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lt1"/>
                          </a:solidFill>
                          <a:latin typeface="Oswald Light"/>
                          <a:ea typeface="Oswald Light"/>
                          <a:cs typeface="Oswald Light"/>
                          <a:sym typeface="Oswald Light"/>
                        </a:rPr>
                        <a:t>Ignore verbal questions</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3339">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lt1"/>
                          </a:solidFill>
                          <a:latin typeface="Oswald Light"/>
                          <a:ea typeface="Oswald Light"/>
                          <a:cs typeface="Oswald Light"/>
                          <a:sym typeface="Oswald Light"/>
                        </a:rPr>
                        <a:t>Respond after a long delay</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27906">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lt1"/>
                          </a:solidFill>
                          <a:latin typeface="Oswald Light"/>
                          <a:ea typeface="Oswald Light"/>
                          <a:cs typeface="Oswald Light"/>
                          <a:sym typeface="Oswald Light"/>
                        </a:rPr>
                        <a:t>Be unable to follow basic gross motor instructions</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27906">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lt1"/>
                          </a:solidFill>
                          <a:latin typeface="Oswald Light"/>
                          <a:ea typeface="Oswald Light"/>
                          <a:cs typeface="Oswald Light"/>
                          <a:sym typeface="Oswald Light"/>
                        </a:rPr>
                        <a:t>Black and white thinking - take things literally; doesn’t understand sarcasm or idioms</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27906">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lt1"/>
                          </a:solidFill>
                          <a:latin typeface="Oswald Light"/>
                          <a:ea typeface="Oswald Light"/>
                          <a:cs typeface="Oswald Light"/>
                          <a:sym typeface="Oswald Light"/>
                        </a:rPr>
                        <a:t>Talk about unrelated topics</a:t>
                      </a:r>
                      <a:endParaRPr sz="1600" b="0" i="0" u="none" strike="noStrike" cap="none" dirty="0">
                        <a:solidFill>
                          <a:schemeClr val="lt1"/>
                        </a:solidFill>
                        <a:latin typeface="Oswald Light"/>
                        <a:ea typeface="Oswald Light"/>
                        <a:cs typeface="Oswald Light"/>
                        <a:sym typeface="Oswald Light"/>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94" name="Google Shape;194;p15"/>
          <p:cNvPicPr preferRelativeResize="0"/>
          <p:nvPr/>
        </p:nvPicPr>
        <p:blipFill rotWithShape="1">
          <a:blip r:embed="rId3">
            <a:alphaModFix/>
          </a:blip>
          <a:srcRect/>
          <a:stretch/>
        </p:blipFill>
        <p:spPr>
          <a:xfrm>
            <a:off x="682355" y="2816685"/>
            <a:ext cx="2183808" cy="1670725"/>
          </a:xfrm>
          <a:prstGeom prst="rect">
            <a:avLst/>
          </a:prstGeom>
          <a:noFill/>
          <a:ln>
            <a:noFill/>
          </a:ln>
        </p:spPr>
      </p:pic>
      <p:sp>
        <p:nvSpPr>
          <p:cNvPr id="3" name="Google Shape;184;p14">
            <a:extLst>
              <a:ext uri="{FF2B5EF4-FFF2-40B4-BE49-F238E27FC236}">
                <a16:creationId xmlns:a16="http://schemas.microsoft.com/office/drawing/2014/main" id="{ADCE19D2-E756-8DED-99EB-3179D37E6351}"/>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 person on the autism spectrum may...</a:t>
            </a:r>
            <a:endParaRPr sz="3600" b="0" i="0" u="none" strike="noStrike" cap="none" dirty="0">
              <a:solidFill>
                <a:schemeClr val="lt1"/>
              </a:solidFill>
              <a:latin typeface="Oswald"/>
              <a:ea typeface="Oswald"/>
              <a:cs typeface="Oswald"/>
              <a:sym typeface="Oswald"/>
            </a:endParaRPr>
          </a:p>
        </p:txBody>
      </p:sp>
      <p:sp>
        <p:nvSpPr>
          <p:cNvPr id="5" name="Footer Placeholder 2">
            <a:extLst>
              <a:ext uri="{FF2B5EF4-FFF2-40B4-BE49-F238E27FC236}">
                <a16:creationId xmlns:a16="http://schemas.microsoft.com/office/drawing/2014/main" id="{3712AEFC-56E3-CFBC-6289-7526DA1F3079}"/>
              </a:ext>
            </a:extLst>
          </p:cNvPr>
          <p:cNvSpPr txBox="1">
            <a:spLocks noGrp="1" noRot="1" noMove="1" noResize="1" noEditPoints="1" noAdjustHandles="1" noChangeArrowheads="1" noChangeShapeType="1"/>
          </p:cNvSpPr>
          <p:nvPr/>
        </p:nvSpPr>
        <p:spPr>
          <a:xfrm>
            <a:off x="3220836" y="4856101"/>
            <a:ext cx="3086100" cy="29592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a:spLocks noGrp="1" noRot="1" noMove="1" noResize="1" noEditPoints="1" noAdjustHandles="1" noChangeArrowheads="1" noChangeShapeType="1"/>
          </p:cNvSpPr>
          <p:nvPr/>
        </p:nvSpPr>
        <p:spPr>
          <a:xfrm>
            <a:off x="0" y="-2"/>
            <a:ext cx="9144000" cy="5143502"/>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2" name="Google Shape;202;p16"/>
          <p:cNvSpPr/>
          <p:nvPr/>
        </p:nvSpPr>
        <p:spPr>
          <a:xfrm>
            <a:off x="1537335" y="971550"/>
            <a:ext cx="6115050" cy="3886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aphicFrame>
        <p:nvGraphicFramePr>
          <p:cNvPr id="203" name="Google Shape;203;p16"/>
          <p:cNvGraphicFramePr>
            <a:graphicFrameLocks noGrp="1" noDrilldown="1" noMove="1" noResize="1"/>
          </p:cNvGraphicFramePr>
          <p:nvPr>
            <p:extLst>
              <p:ext uri="{D42A27DB-BD31-4B8C-83A1-F6EECF244321}">
                <p14:modId xmlns:p14="http://schemas.microsoft.com/office/powerpoint/2010/main" val="1426115677"/>
              </p:ext>
            </p:extLst>
          </p:nvPr>
        </p:nvGraphicFramePr>
        <p:xfrm>
          <a:off x="383774" y="1206104"/>
          <a:ext cx="5657850" cy="409575"/>
        </p:xfrm>
        <a:graphic>
          <a:graphicData uri="http://schemas.openxmlformats.org/drawingml/2006/table">
            <a:tbl>
              <a:tblPr firstRow="1" bandRow="1">
                <a:noFill/>
                <a:tableStyleId>{C89DBA0B-2984-418B-8059-123CDE95AD40}</a:tableStyleId>
              </a:tblPr>
              <a:tblGrid>
                <a:gridCol w="5657850">
                  <a:extLst>
                    <a:ext uri="{9D8B030D-6E8A-4147-A177-3AD203B41FA5}">
                      <a16:colId xmlns:a16="http://schemas.microsoft.com/office/drawing/2014/main" val="20000"/>
                    </a:ext>
                  </a:extLst>
                </a:gridCol>
              </a:tblGrid>
              <a:tr h="409575">
                <a:tc>
                  <a:txBody>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dirty="0">
                          <a:solidFill>
                            <a:schemeClr val="lt1"/>
                          </a:solidFill>
                          <a:latin typeface="Oswald Light" panose="00000400000000000000" pitchFamily="2" charset="0"/>
                          <a:ea typeface="Oswald"/>
                          <a:cs typeface="Oswald"/>
                          <a:sym typeface="Oswald"/>
                        </a:rPr>
                        <a:t>Have a high/low (extreme) threshold for pain </a:t>
                      </a:r>
                      <a:endParaRPr sz="2400" b="1" i="0" u="none" strike="noStrike" cap="none" dirty="0">
                        <a:solidFill>
                          <a:schemeClr val="lt1"/>
                        </a:solidFill>
                        <a:latin typeface="Oswald Light" panose="00000400000000000000" pitchFamily="2" charset="0"/>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04" name="Google Shape;204;p16" descr="Image result for pain scale"/>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1537336" y="2153245"/>
            <a:ext cx="6069330" cy="1757363"/>
          </a:xfrm>
          <a:prstGeom prst="rect">
            <a:avLst/>
          </a:prstGeom>
          <a:noFill/>
          <a:ln>
            <a:noFill/>
          </a:ln>
        </p:spPr>
      </p:pic>
      <p:sp>
        <p:nvSpPr>
          <p:cNvPr id="3" name="Google Shape;184;p14">
            <a:extLst>
              <a:ext uri="{FF2B5EF4-FFF2-40B4-BE49-F238E27FC236}">
                <a16:creationId xmlns:a16="http://schemas.microsoft.com/office/drawing/2014/main" id="{0193197A-BEF4-6890-B268-8F4E449C24A7}"/>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 person on the autism spectrum may...</a:t>
            </a:r>
            <a:endParaRPr sz="3600" b="0" i="0" u="none" strike="noStrike" cap="none" dirty="0">
              <a:solidFill>
                <a:schemeClr val="lt1"/>
              </a:solidFill>
              <a:latin typeface="Oswald"/>
              <a:ea typeface="Oswald"/>
              <a:cs typeface="Oswald"/>
              <a:sym typeface="Oswald"/>
            </a:endParaRPr>
          </a:p>
        </p:txBody>
      </p:sp>
      <p:sp>
        <p:nvSpPr>
          <p:cNvPr id="4" name="Footer Placeholder 2">
            <a:extLst>
              <a:ext uri="{FF2B5EF4-FFF2-40B4-BE49-F238E27FC236}">
                <a16:creationId xmlns:a16="http://schemas.microsoft.com/office/drawing/2014/main" id="{74891EA1-A3D8-FFED-6D0D-D51AF2F90A20}"/>
              </a:ext>
            </a:extLst>
          </p:cNvPr>
          <p:cNvSpPr txBox="1">
            <a:spLocks noGrp="1" noRot="1" noMove="1" noResize="1" noEditPoints="1" noAdjustHandles="1" noChangeArrowheads="1" noChangeShapeType="1"/>
          </p:cNvSpPr>
          <p:nvPr/>
        </p:nvSpPr>
        <p:spPr>
          <a:xfrm>
            <a:off x="3028950" y="4767262"/>
            <a:ext cx="3086100" cy="3762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11" name="Google Shape;211;p17"/>
          <p:cNvSpPr/>
          <p:nvPr/>
        </p:nvSpPr>
        <p:spPr>
          <a:xfrm>
            <a:off x="4557713" y="2561036"/>
            <a:ext cx="28575" cy="21431"/>
          </a:xfrm>
          <a:prstGeom prst="rect">
            <a:avLst/>
          </a:prstGeom>
          <a:noFill/>
          <a:ln>
            <a:noFill/>
          </a:ln>
        </p:spPr>
        <p:txBody>
          <a:bodyPr/>
          <a:lstStyle/>
          <a:p>
            <a:endParaRPr lang="en-US" dirty="0"/>
          </a:p>
        </p:txBody>
      </p:sp>
      <p:sp>
        <p:nvSpPr>
          <p:cNvPr id="212" name="Google Shape;212;p17"/>
          <p:cNvSpPr/>
          <p:nvPr/>
        </p:nvSpPr>
        <p:spPr>
          <a:xfrm>
            <a:off x="3394554" y="1341805"/>
            <a:ext cx="5749448" cy="4117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dirty="0">
                <a:solidFill>
                  <a:srgbClr val="6197B6"/>
                </a:solidFill>
                <a:latin typeface="Oswald"/>
                <a:ea typeface="Oswald"/>
                <a:cs typeface="Oswald"/>
                <a:sym typeface="Oswald"/>
                <a:hlinkClick r:id="rId3">
                  <a:extLst>
                    <a:ext uri="{A12FA001-AC4F-418D-AE19-62706E023703}">
                      <ahyp:hlinkClr xmlns:ahyp="http://schemas.microsoft.com/office/drawing/2018/hyperlinkcolor" val="tx"/>
                    </a:ext>
                  </a:extLst>
                </a:hlinkClick>
              </a:rPr>
              <a:t>Link to a Communication Example</a:t>
            </a:r>
            <a:endParaRPr sz="2000" b="0" i="0" u="none" strike="noStrike" cap="none" dirty="0">
              <a:solidFill>
                <a:srgbClr val="6197B6"/>
              </a:solidFill>
              <a:latin typeface="Oswald"/>
              <a:ea typeface="Oswald"/>
              <a:cs typeface="Oswald"/>
              <a:sym typeface="Oswald"/>
            </a:endParaRPr>
          </a:p>
        </p:txBody>
      </p:sp>
      <p:sp>
        <p:nvSpPr>
          <p:cNvPr id="213" name="Google Shape;213;p17"/>
          <p:cNvSpPr txBox="1">
            <a:spLocks noGrp="1" noRot="1" noMove="1" noResize="1" noEditPoints="1" noAdjustHandles="1" noChangeArrowheads="1" noChangeShapeType="1"/>
          </p:cNvSpPr>
          <p:nvPr/>
        </p:nvSpPr>
        <p:spPr>
          <a:xfrm>
            <a:off x="3394552" y="4330964"/>
            <a:ext cx="574944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Oswald"/>
                <a:ea typeface="Oswald"/>
                <a:cs typeface="Oswald"/>
                <a:sym typeface="Oswald"/>
              </a:rPr>
              <a:t>As you watch...</a:t>
            </a:r>
            <a:endParaRPr sz="1800" dirty="0"/>
          </a:p>
          <a:p>
            <a:pPr marL="0" marR="0" lvl="0" indent="0" algn="l" rtl="0">
              <a:lnSpc>
                <a:spcPct val="100000"/>
              </a:lnSpc>
              <a:spcBef>
                <a:spcPts val="0"/>
              </a:spcBef>
              <a:spcAft>
                <a:spcPts val="0"/>
              </a:spcAft>
              <a:buNone/>
            </a:pPr>
            <a:r>
              <a:rPr lang="en-US" sz="1800" b="0" i="0" u="none" strike="noStrike" cap="none" dirty="0">
                <a:solidFill>
                  <a:schemeClr val="lt1"/>
                </a:solidFill>
                <a:latin typeface="Oswald Light"/>
                <a:ea typeface="Oswald Light"/>
                <a:cs typeface="Oswald Light"/>
                <a:sym typeface="Oswald Light"/>
              </a:rPr>
              <a:t>Notice the patience, repetition, and calm voice of the caregiver.</a:t>
            </a:r>
            <a:r>
              <a:rPr lang="en-US" sz="1600" b="0" i="0" u="none" strike="noStrike" cap="none" dirty="0">
                <a:solidFill>
                  <a:schemeClr val="lt1"/>
                </a:solidFill>
                <a:latin typeface="Oswald"/>
                <a:ea typeface="Oswald"/>
                <a:cs typeface="Oswald"/>
                <a:sym typeface="Oswald"/>
              </a:rPr>
              <a:t>	</a:t>
            </a:r>
            <a:endParaRPr dirty="0"/>
          </a:p>
        </p:txBody>
      </p:sp>
      <p:pic>
        <p:nvPicPr>
          <p:cNvPr id="215" name="Google Shape;215;p17"/>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3503790" y="1790181"/>
            <a:ext cx="5212564" cy="2403594"/>
          </a:xfrm>
          <a:prstGeom prst="rect">
            <a:avLst/>
          </a:prstGeom>
          <a:noFill/>
          <a:ln w="9525" cap="flat" cmpd="sng">
            <a:solidFill>
              <a:schemeClr val="lt1"/>
            </a:solidFill>
            <a:prstDash val="solid"/>
            <a:round/>
            <a:headEnd type="none" w="sm" len="sm"/>
            <a:tailEnd type="none" w="sm" len="sm"/>
          </a:ln>
        </p:spPr>
      </p:pic>
      <p:sp>
        <p:nvSpPr>
          <p:cNvPr id="216" name="Google Shape;216;p17"/>
          <p:cNvSpPr txBox="1">
            <a:spLocks noGrp="1" noRot="1" noMove="1" noResize="1" noEditPoints="1" noAdjustHandles="1" noChangeArrowheads="1" noChangeShapeType="1"/>
          </p:cNvSpPr>
          <p:nvPr/>
        </p:nvSpPr>
        <p:spPr>
          <a:xfrm>
            <a:off x="383774" y="1305215"/>
            <a:ext cx="3120016"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400" b="1" i="0" u="none" strike="noStrike" cap="none" dirty="0">
                <a:solidFill>
                  <a:schemeClr val="lt1"/>
                </a:solidFill>
                <a:latin typeface="Oswald"/>
                <a:ea typeface="Oswald"/>
                <a:cs typeface="Oswald"/>
                <a:sym typeface="Oswald"/>
              </a:rPr>
              <a:t>Communicate differently or find it hard to communicate</a:t>
            </a:r>
            <a:endParaRPr dirty="0"/>
          </a:p>
        </p:txBody>
      </p:sp>
      <p:sp>
        <p:nvSpPr>
          <p:cNvPr id="3" name="Google Shape;184;p14">
            <a:extLst>
              <a:ext uri="{FF2B5EF4-FFF2-40B4-BE49-F238E27FC236}">
                <a16:creationId xmlns:a16="http://schemas.microsoft.com/office/drawing/2014/main" id="{CC561013-AC1D-C849-86AC-37FA4EA48696}"/>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 person on the autism spectrum may...</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49796A50-E036-F47D-688B-39325DE446DD}"/>
              </a:ext>
            </a:extLst>
          </p:cNvPr>
          <p:cNvSpPr>
            <a:spLocks noGrp="1" noRot="1" noMove="1" noResize="1" noEditPoints="1" noAdjustHandles="1" noChangeArrowheads="1" noChangeShapeType="1"/>
          </p:cNvSpPr>
          <p:nvPr>
            <p:ph type="ftr" idx="11"/>
          </p:nvPr>
        </p:nvSpPr>
        <p:spPr>
          <a:xfrm>
            <a:off x="3028950" y="4964629"/>
            <a:ext cx="3086100" cy="149813"/>
          </a:xfrm>
        </p:spPr>
        <p:txBody>
          <a:bodyPr/>
          <a:lstStyle/>
          <a:p>
            <a:r>
              <a:rPr lang="en-US" dirty="0"/>
              <a:t>www.pact-autism.com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3" name="Google Shape;223;p18"/>
          <p:cNvSpPr/>
          <p:nvPr/>
        </p:nvSpPr>
        <p:spPr>
          <a:xfrm>
            <a:off x="4557713" y="2561036"/>
            <a:ext cx="28575" cy="21431"/>
          </a:xfrm>
          <a:prstGeom prst="rect">
            <a:avLst/>
          </a:prstGeom>
          <a:noFill/>
          <a:ln>
            <a:noFill/>
          </a:ln>
        </p:spPr>
        <p:txBody>
          <a:bodyPr/>
          <a:lstStyle/>
          <a:p>
            <a:endParaRPr lang="en-US" dirty="0"/>
          </a:p>
        </p:txBody>
      </p:sp>
      <p:sp>
        <p:nvSpPr>
          <p:cNvPr id="224" name="Google Shape;224;p18"/>
          <p:cNvSpPr>
            <a:spLocks noGrp="1" noRot="1" noMove="1" noResize="1" noEditPoints="1" noAdjustHandles="1" noChangeArrowheads="1" noChangeShapeType="1"/>
          </p:cNvSpPr>
          <p:nvPr/>
        </p:nvSpPr>
        <p:spPr>
          <a:xfrm>
            <a:off x="394473" y="1512356"/>
            <a:ext cx="476501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dirty="0">
                <a:solidFill>
                  <a:srgbClr val="6197B6"/>
                </a:solidFill>
                <a:latin typeface="Oswald"/>
                <a:ea typeface="Oswald"/>
                <a:cs typeface="Oswald"/>
                <a:sym typeface="Oswald"/>
                <a:hlinkClick r:id="rId3">
                  <a:extLst>
                    <a:ext uri="{A12FA001-AC4F-418D-AE19-62706E023703}">
                      <ahyp:hlinkClr xmlns:ahyp="http://schemas.microsoft.com/office/drawing/2018/hyperlinkcolor" val="tx"/>
                    </a:ext>
                  </a:extLst>
                </a:hlinkClick>
              </a:rPr>
              <a:t>Link to Body Cam Video</a:t>
            </a:r>
            <a:endParaRPr sz="2000" b="0" i="0" u="none" strike="noStrike" cap="none" dirty="0">
              <a:solidFill>
                <a:srgbClr val="6197B6"/>
              </a:solidFill>
              <a:latin typeface="Oswald"/>
              <a:ea typeface="Oswald"/>
              <a:cs typeface="Oswald"/>
              <a:sym typeface="Oswald"/>
            </a:endParaRPr>
          </a:p>
        </p:txBody>
      </p:sp>
      <p:sp>
        <p:nvSpPr>
          <p:cNvPr id="226" name="Google Shape;226;p18"/>
          <p:cNvSpPr txBox="1">
            <a:spLocks noGrp="1" noRot="1" noMove="1" noResize="1" noEditPoints="1" noAdjustHandles="1" noChangeArrowheads="1" noChangeShapeType="1"/>
          </p:cNvSpPr>
          <p:nvPr/>
        </p:nvSpPr>
        <p:spPr>
          <a:xfrm>
            <a:off x="394479" y="4127859"/>
            <a:ext cx="318067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Oswald"/>
                <a:ea typeface="Oswald"/>
                <a:cs typeface="Oswald"/>
                <a:sym typeface="Oswald"/>
              </a:rPr>
              <a:t>As you watch...</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Oswald Light"/>
                <a:ea typeface="Oswald Light"/>
                <a:cs typeface="Oswald Light"/>
                <a:sym typeface="Oswald Light"/>
              </a:rPr>
              <a:t>What characteristics of autism do you see?</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Oswald Light"/>
                <a:ea typeface="Oswald Light"/>
                <a:cs typeface="Oswald Light"/>
                <a:sym typeface="Oswald Light"/>
              </a:rPr>
              <a:t>	</a:t>
            </a:r>
            <a:endParaRPr dirty="0"/>
          </a:p>
        </p:txBody>
      </p:sp>
      <p:pic>
        <p:nvPicPr>
          <p:cNvPr id="227" name="Google Shape;227;p18"/>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4847573" y="1613640"/>
            <a:ext cx="3462874" cy="2770469"/>
          </a:xfrm>
          <a:prstGeom prst="rect">
            <a:avLst/>
          </a:prstGeom>
          <a:noFill/>
          <a:ln>
            <a:noFill/>
          </a:ln>
        </p:spPr>
      </p:pic>
      <p:sp>
        <p:nvSpPr>
          <p:cNvPr id="228" name="Google Shape;228;p18"/>
          <p:cNvSpPr txBox="1">
            <a:spLocks noGrp="1" noRot="1" noMove="1" noResize="1" noEditPoints="1" noAdjustHandles="1" noChangeArrowheads="1" noChangeShapeType="1"/>
          </p:cNvSpPr>
          <p:nvPr/>
        </p:nvSpPr>
        <p:spPr>
          <a:xfrm>
            <a:off x="6418762" y="2620982"/>
            <a:ext cx="95822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dirty="0">
                <a:solidFill>
                  <a:srgbClr val="0D1438"/>
                </a:solidFill>
                <a:latin typeface="Oswald Light"/>
                <a:sym typeface="Oswald Light"/>
              </a:rPr>
              <a:t>ARIZONA</a:t>
            </a:r>
            <a:endParaRPr dirty="0"/>
          </a:p>
          <a:p>
            <a:pPr marL="0" marR="0" lvl="0" indent="0" algn="l" rtl="0">
              <a:lnSpc>
                <a:spcPct val="100000"/>
              </a:lnSpc>
              <a:spcBef>
                <a:spcPts val="0"/>
              </a:spcBef>
              <a:spcAft>
                <a:spcPts val="0"/>
              </a:spcAft>
              <a:buNone/>
            </a:pPr>
            <a:r>
              <a:rPr lang="en-US" sz="1600" b="0" i="0" u="none" strike="noStrike" cap="none" dirty="0">
                <a:solidFill>
                  <a:srgbClr val="0D1438"/>
                </a:solidFill>
                <a:latin typeface="Oswald Light"/>
                <a:ea typeface="Oswald Light"/>
                <a:cs typeface="Oswald Light"/>
                <a:sym typeface="Oswald Light"/>
              </a:rPr>
              <a:t>	</a:t>
            </a:r>
            <a:endParaRPr dirty="0"/>
          </a:p>
        </p:txBody>
      </p:sp>
      <p:sp>
        <p:nvSpPr>
          <p:cNvPr id="4" name="Google Shape;184;p14">
            <a:extLst>
              <a:ext uri="{FF2B5EF4-FFF2-40B4-BE49-F238E27FC236}">
                <a16:creationId xmlns:a16="http://schemas.microsoft.com/office/drawing/2014/main" id="{CB6934C2-53A6-6AFE-673C-9C74B1E96E03}"/>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i="0" u="none" strike="noStrike" cap="none" dirty="0">
                <a:solidFill>
                  <a:schemeClr val="lt1"/>
                </a:solidFill>
                <a:latin typeface="Oswald"/>
                <a:ea typeface="Oswald"/>
                <a:cs typeface="Oswald"/>
                <a:sym typeface="Oswald"/>
              </a:rPr>
              <a:t>Another Example</a:t>
            </a:r>
            <a:r>
              <a:rPr lang="en-US" sz="3600" b="0" i="0" u="none" strike="noStrike" cap="none" dirty="0">
                <a:solidFill>
                  <a:schemeClr val="lt1"/>
                </a:solidFill>
                <a:latin typeface="Oswald"/>
                <a:ea typeface="Oswald"/>
                <a:cs typeface="Oswald"/>
                <a:sym typeface="Oswald"/>
              </a:rPr>
              <a:t>: Arizona Police Body Cam</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E5C6D785-BAF4-4B13-E1EC-944F1B229962}"/>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id="{1C8FCBD6-9A39-7869-2319-D47C832C6FDD}"/>
            </a:ext>
          </a:extLst>
        </p:cNvPr>
        <p:cNvGrpSpPr/>
        <p:nvPr/>
      </p:nvGrpSpPr>
      <p:grpSpPr>
        <a:xfrm>
          <a:off x="0" y="0"/>
          <a:ext cx="0" cy="0"/>
          <a:chOff x="0" y="0"/>
          <a:chExt cx="0" cy="0"/>
        </a:xfrm>
      </p:grpSpPr>
      <p:sp>
        <p:nvSpPr>
          <p:cNvPr id="222" name="Google Shape;222;p18">
            <a:extLst>
              <a:ext uri="{FF2B5EF4-FFF2-40B4-BE49-F238E27FC236}">
                <a16:creationId xmlns:a16="http://schemas.microsoft.com/office/drawing/2014/main" id="{B010432E-5966-5481-01A3-1255E9C515D6}"/>
              </a:ext>
            </a:extLst>
          </p:cNvPr>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3" name="Google Shape;223;p18">
            <a:extLst>
              <a:ext uri="{FF2B5EF4-FFF2-40B4-BE49-F238E27FC236}">
                <a16:creationId xmlns:a16="http://schemas.microsoft.com/office/drawing/2014/main" id="{0BC1EB13-EF22-14EE-48C0-7609904ECBD9}"/>
              </a:ext>
            </a:extLst>
          </p:cNvPr>
          <p:cNvSpPr/>
          <p:nvPr/>
        </p:nvSpPr>
        <p:spPr>
          <a:xfrm>
            <a:off x="4557713" y="2561036"/>
            <a:ext cx="28575" cy="21431"/>
          </a:xfrm>
          <a:prstGeom prst="rect">
            <a:avLst/>
          </a:prstGeom>
          <a:noFill/>
          <a:ln>
            <a:noFill/>
          </a:ln>
        </p:spPr>
        <p:txBody>
          <a:bodyPr/>
          <a:lstStyle/>
          <a:p>
            <a:endParaRPr lang="en-US" dirty="0"/>
          </a:p>
        </p:txBody>
      </p:sp>
      <p:sp>
        <p:nvSpPr>
          <p:cNvPr id="224" name="Google Shape;224;p18">
            <a:extLst>
              <a:ext uri="{FF2B5EF4-FFF2-40B4-BE49-F238E27FC236}">
                <a16:creationId xmlns:a16="http://schemas.microsoft.com/office/drawing/2014/main" id="{A5392686-6120-30C5-D475-C373E4793993}"/>
              </a:ext>
            </a:extLst>
          </p:cNvPr>
          <p:cNvSpPr>
            <a:spLocks noGrp="1" noRot="1" noMove="1" noResize="1" noEditPoints="1" noAdjustHandles="1" noChangeArrowheads="1" noChangeShapeType="1"/>
          </p:cNvSpPr>
          <p:nvPr/>
        </p:nvSpPr>
        <p:spPr>
          <a:xfrm>
            <a:off x="394473" y="1512356"/>
            <a:ext cx="476501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dirty="0">
                <a:solidFill>
                  <a:srgbClr val="6197B6"/>
                </a:solidFill>
                <a:latin typeface="Oswald"/>
                <a:ea typeface="Oswald"/>
                <a:cs typeface="Oswald"/>
                <a:sym typeface="Oswald"/>
                <a:hlinkClick r:id="rId3">
                  <a:extLst>
                    <a:ext uri="{A12FA001-AC4F-418D-AE19-62706E023703}">
                      <ahyp:hlinkClr xmlns:ahyp="http://schemas.microsoft.com/office/drawing/2018/hyperlinkcolor" val="tx"/>
                    </a:ext>
                  </a:extLst>
                </a:hlinkClick>
              </a:rPr>
              <a:t>Link to Body Cam Video</a:t>
            </a:r>
            <a:endParaRPr sz="2000" b="0" i="0" u="none" strike="noStrike" cap="none" dirty="0">
              <a:solidFill>
                <a:srgbClr val="6197B6"/>
              </a:solidFill>
              <a:latin typeface="Oswald"/>
              <a:ea typeface="Oswald"/>
              <a:cs typeface="Oswald"/>
              <a:sym typeface="Oswald"/>
            </a:endParaRPr>
          </a:p>
        </p:txBody>
      </p:sp>
      <p:sp>
        <p:nvSpPr>
          <p:cNvPr id="226" name="Google Shape;226;p18">
            <a:extLst>
              <a:ext uri="{FF2B5EF4-FFF2-40B4-BE49-F238E27FC236}">
                <a16:creationId xmlns:a16="http://schemas.microsoft.com/office/drawing/2014/main" id="{04ABCA72-C652-143C-108A-B0FCE4BDCC92}"/>
              </a:ext>
            </a:extLst>
          </p:cNvPr>
          <p:cNvSpPr txBox="1">
            <a:spLocks noGrp="1" noRot="1" noMove="1" noResize="1" noEditPoints="1" noAdjustHandles="1" noChangeArrowheads="1" noChangeShapeType="1"/>
          </p:cNvSpPr>
          <p:nvPr/>
        </p:nvSpPr>
        <p:spPr>
          <a:xfrm>
            <a:off x="394479" y="4127859"/>
            <a:ext cx="318067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Oswald"/>
                <a:ea typeface="Oswald"/>
                <a:cs typeface="Oswald"/>
                <a:sym typeface="Oswald"/>
              </a:rPr>
              <a:t>As you watch...</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Oswald Light"/>
                <a:ea typeface="Oswald Light"/>
                <a:cs typeface="Oswald Light"/>
                <a:sym typeface="Oswald Light"/>
              </a:rPr>
              <a:t>What characteristics of autism do you see?</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Oswald Light"/>
                <a:ea typeface="Oswald Light"/>
                <a:cs typeface="Oswald Light"/>
                <a:sym typeface="Oswald Light"/>
              </a:rPr>
              <a:t>	</a:t>
            </a:r>
            <a:endParaRPr dirty="0"/>
          </a:p>
        </p:txBody>
      </p:sp>
      <p:pic>
        <p:nvPicPr>
          <p:cNvPr id="227" name="Google Shape;227;p18">
            <a:extLst>
              <a:ext uri="{FF2B5EF4-FFF2-40B4-BE49-F238E27FC236}">
                <a16:creationId xmlns:a16="http://schemas.microsoft.com/office/drawing/2014/main" id="{6AA7F0FB-651C-55EF-DE35-F06F6F579130}"/>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4847573" y="1613640"/>
            <a:ext cx="3462874" cy="2770469"/>
          </a:xfrm>
          <a:prstGeom prst="rect">
            <a:avLst/>
          </a:prstGeom>
          <a:noFill/>
          <a:ln>
            <a:noFill/>
          </a:ln>
        </p:spPr>
      </p:pic>
      <p:sp>
        <p:nvSpPr>
          <p:cNvPr id="228" name="Google Shape;228;p18">
            <a:extLst>
              <a:ext uri="{FF2B5EF4-FFF2-40B4-BE49-F238E27FC236}">
                <a16:creationId xmlns:a16="http://schemas.microsoft.com/office/drawing/2014/main" id="{1DCBB88A-CAD2-4B20-EE10-B62E67D765A4}"/>
              </a:ext>
            </a:extLst>
          </p:cNvPr>
          <p:cNvSpPr txBox="1">
            <a:spLocks noGrp="1" noRot="1" noMove="1" noResize="1" noEditPoints="1" noAdjustHandles="1" noChangeArrowheads="1" noChangeShapeType="1"/>
          </p:cNvSpPr>
          <p:nvPr/>
        </p:nvSpPr>
        <p:spPr>
          <a:xfrm>
            <a:off x="6418762" y="2620982"/>
            <a:ext cx="9582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D1438"/>
                </a:solidFill>
                <a:latin typeface="Oswald Light"/>
                <a:ea typeface="Oswald Light"/>
                <a:cs typeface="Oswald Light"/>
                <a:sym typeface="Oswald Light"/>
              </a:rPr>
              <a:t>IDAHO</a:t>
            </a:r>
            <a:endParaRPr dirty="0"/>
          </a:p>
          <a:p>
            <a:pPr marL="0" marR="0" lvl="0" indent="0" algn="l" rtl="0">
              <a:lnSpc>
                <a:spcPct val="100000"/>
              </a:lnSpc>
              <a:spcBef>
                <a:spcPts val="0"/>
              </a:spcBef>
              <a:spcAft>
                <a:spcPts val="0"/>
              </a:spcAft>
              <a:buNone/>
            </a:pPr>
            <a:r>
              <a:rPr lang="en-US" sz="1600" b="0" i="0" u="none" strike="noStrike" cap="none" dirty="0">
                <a:solidFill>
                  <a:srgbClr val="0D1438"/>
                </a:solidFill>
                <a:latin typeface="Oswald Light"/>
                <a:ea typeface="Oswald Light"/>
                <a:cs typeface="Oswald Light"/>
                <a:sym typeface="Oswald Light"/>
              </a:rPr>
              <a:t>	</a:t>
            </a:r>
            <a:endParaRPr dirty="0"/>
          </a:p>
        </p:txBody>
      </p:sp>
      <p:sp>
        <p:nvSpPr>
          <p:cNvPr id="4" name="Google Shape;184;p14">
            <a:extLst>
              <a:ext uri="{FF2B5EF4-FFF2-40B4-BE49-F238E27FC236}">
                <a16:creationId xmlns:a16="http://schemas.microsoft.com/office/drawing/2014/main" id="{04763C3A-CB34-58BA-BE52-A441E9E65357}"/>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i="0" u="none" strike="noStrike" cap="none" dirty="0">
                <a:solidFill>
                  <a:schemeClr val="lt1"/>
                </a:solidFill>
                <a:latin typeface="Oswald"/>
                <a:ea typeface="Oswald"/>
                <a:cs typeface="Oswald"/>
                <a:sym typeface="Oswald"/>
              </a:rPr>
              <a:t>Another Example</a:t>
            </a:r>
            <a:r>
              <a:rPr lang="en-US" sz="3600" b="0" i="0" u="none" strike="noStrike" cap="none" dirty="0">
                <a:solidFill>
                  <a:schemeClr val="lt1"/>
                </a:solidFill>
                <a:latin typeface="Oswald"/>
                <a:ea typeface="Oswald"/>
                <a:cs typeface="Oswald"/>
                <a:sym typeface="Oswald"/>
              </a:rPr>
              <a:t>: Idaho Police Body Cam</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217ABB2A-13AB-14C8-3F29-FE66AD78B339}"/>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extLst>
      <p:ext uri="{BB962C8B-B14F-4D97-AF65-F5344CB8AC3E}">
        <p14:creationId xmlns:p14="http://schemas.microsoft.com/office/powerpoint/2010/main" val="104290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34" name="Google Shape;234;p19"/>
          <p:cNvSpPr/>
          <p:nvPr/>
        </p:nvSpPr>
        <p:spPr>
          <a:xfrm>
            <a:off x="-1" y="1628078"/>
            <a:ext cx="9143999" cy="1887344"/>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35" name="Google Shape;235;p19"/>
          <p:cNvSpPr txBox="1">
            <a:spLocks noGrp="1" noRot="1" noMove="1" noResize="1" noEditPoints="1" noAdjustHandles="1" noChangeArrowheads="1" noChangeShapeType="1"/>
          </p:cNvSpPr>
          <p:nvPr>
            <p:ph type="body" idx="1"/>
          </p:nvPr>
        </p:nvSpPr>
        <p:spPr>
          <a:xfrm>
            <a:off x="1128364" y="1991498"/>
            <a:ext cx="6887272" cy="1160504"/>
          </a:xfrm>
          <a:prstGeom prst="rect">
            <a:avLst/>
          </a:prstGeom>
          <a:noFill/>
          <a:ln>
            <a:noFill/>
          </a:ln>
        </p:spPr>
        <p:txBody>
          <a:bodyPr spcFirstLastPara="1" wrap="square" lIns="68575" tIns="68575" rIns="68575" bIns="68575" anchor="t" anchorCtr="0">
            <a:noAutofit/>
          </a:bodyPr>
          <a:lstStyle/>
          <a:p>
            <a:pPr marL="95250" lvl="0" indent="0" algn="ctr" rtl="0">
              <a:lnSpc>
                <a:spcPct val="90000"/>
              </a:lnSpc>
              <a:spcBef>
                <a:spcPts val="800"/>
              </a:spcBef>
              <a:spcAft>
                <a:spcPts val="0"/>
              </a:spcAft>
              <a:buSzPts val="2100"/>
              <a:buNone/>
            </a:pPr>
            <a:r>
              <a:rPr lang="en-US" sz="3200" dirty="0">
                <a:solidFill>
                  <a:schemeClr val="lt1"/>
                </a:solidFill>
                <a:latin typeface="Oswald"/>
                <a:ea typeface="Oswald"/>
                <a:cs typeface="Oswald"/>
                <a:sym typeface="Oswald"/>
              </a:rPr>
              <a:t>When am I most likely to interact with an individual on the autism spectrum?</a:t>
            </a:r>
            <a:endParaRPr dirty="0"/>
          </a:p>
        </p:txBody>
      </p:sp>
      <p:sp>
        <p:nvSpPr>
          <p:cNvPr id="3" name="Google Shape;184;p14">
            <a:extLst>
              <a:ext uri="{FF2B5EF4-FFF2-40B4-BE49-F238E27FC236}">
                <a16:creationId xmlns:a16="http://schemas.microsoft.com/office/drawing/2014/main" id="{73118D32-C113-B3E9-64CE-9909332A04F2}"/>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Ask yourself...</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18E83216-A64C-CE6E-AE2D-18BE80488FEC}"/>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2"/>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111865" y="4236930"/>
            <a:ext cx="2349928" cy="639938"/>
          </a:xfrm>
          <a:prstGeom prst="rect">
            <a:avLst/>
          </a:prstGeom>
          <a:noFill/>
          <a:ln>
            <a:noFill/>
          </a:ln>
        </p:spPr>
      </p:pic>
      <p:pic>
        <p:nvPicPr>
          <p:cNvPr id="65" name="Google Shape;65;p2"/>
          <p:cNvPicPr preferRelativeResize="0">
            <a:picLocks noGrp="1" noRot="1" noMove="1" noResize="1" noEditPoints="1" noAdjustHandles="1" noChangeArrowheads="1" noChangeShapeType="1" noCrop="1"/>
          </p:cNvPicPr>
          <p:nvPr/>
        </p:nvPicPr>
        <p:blipFill rotWithShape="1">
          <a:blip r:embed="rId4">
            <a:alphaModFix/>
          </a:blip>
          <a:srcRect b="18587"/>
          <a:stretch>
            <a:fillRect/>
          </a:stretch>
        </p:blipFill>
        <p:spPr>
          <a:xfrm>
            <a:off x="7750798" y="4095061"/>
            <a:ext cx="1113051" cy="737882"/>
          </a:xfrm>
          <a:prstGeom prst="rect">
            <a:avLst/>
          </a:prstGeom>
          <a:noFill/>
          <a:ln>
            <a:noFill/>
          </a:ln>
        </p:spPr>
      </p:pic>
      <p:sp>
        <p:nvSpPr>
          <p:cNvPr id="66" name="Google Shape;66;p2"/>
          <p:cNvSpPr>
            <a:spLocks noGrp="1" noRot="1" noMove="1" noResize="1" noEditPoints="1" noAdjustHandles="1" noChangeArrowheads="1" noChangeShapeType="1"/>
          </p:cNvSpPr>
          <p:nvPr/>
        </p:nvSpPr>
        <p:spPr>
          <a:xfrm>
            <a:off x="0" y="3886200"/>
            <a:ext cx="9144000" cy="161371"/>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7" name="Google Shape;67;p2"/>
          <p:cNvSpPr>
            <a:spLocks/>
          </p:cNvSpPr>
          <p:nvPr/>
        </p:nvSpPr>
        <p:spPr>
          <a:xfrm>
            <a:off x="0" y="0"/>
            <a:ext cx="9144000" cy="38862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lt1"/>
              </a:solidFill>
              <a:latin typeface="Arial"/>
              <a:ea typeface="Arial"/>
              <a:cs typeface="Arial"/>
              <a:sym typeface="Arial"/>
            </a:endParaRPr>
          </a:p>
        </p:txBody>
      </p:sp>
      <p:sp>
        <p:nvSpPr>
          <p:cNvPr id="68" name="Google Shape;68;p2"/>
          <p:cNvSpPr txBox="1">
            <a:spLocks noGrp="1" noRot="1" noMove="1" noResize="1" noEditPoints="1" noAdjustHandles="1" noChangeArrowheads="1" noChangeShapeType="1"/>
          </p:cNvSpPr>
          <p:nvPr>
            <p:ph type="subTitle" idx="1"/>
          </p:nvPr>
        </p:nvSpPr>
        <p:spPr>
          <a:xfrm>
            <a:off x="1332644" y="1739520"/>
            <a:ext cx="2582046" cy="69660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400" dirty="0">
                <a:solidFill>
                  <a:schemeClr val="lt1"/>
                </a:solidFill>
                <a:latin typeface="Oswald"/>
                <a:ea typeface="Oswald"/>
                <a:cs typeface="Oswald"/>
                <a:sym typeface="Oswald"/>
              </a:rPr>
              <a:t>Dr. Kirsten S. Railey </a:t>
            </a:r>
            <a:r>
              <a:rPr lang="en-US" sz="1800" dirty="0">
                <a:solidFill>
                  <a:schemeClr val="lt1"/>
                </a:solidFill>
                <a:latin typeface="Oswald"/>
                <a:ea typeface="Oswald"/>
                <a:cs typeface="Oswald"/>
                <a:sym typeface="Oswald"/>
              </a:rPr>
              <a:t>Associate Director</a:t>
            </a:r>
            <a:endParaRPr sz="1800" dirty="0">
              <a:solidFill>
                <a:schemeClr val="lt1"/>
              </a:solidFill>
              <a:latin typeface="Oswald"/>
              <a:ea typeface="Oswald"/>
              <a:cs typeface="Oswald"/>
              <a:sym typeface="Oswald"/>
            </a:endParaRPr>
          </a:p>
        </p:txBody>
      </p:sp>
      <p:sp>
        <p:nvSpPr>
          <p:cNvPr id="69" name="Google Shape;69;p2"/>
          <p:cNvSpPr txBox="1">
            <a:spLocks noGrp="1"/>
          </p:cNvSpPr>
          <p:nvPr>
            <p:ph type="subTitle" idx="1"/>
          </p:nvPr>
        </p:nvSpPr>
        <p:spPr>
          <a:xfrm>
            <a:off x="1954059" y="582716"/>
            <a:ext cx="5516589" cy="135742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400" dirty="0">
                <a:solidFill>
                  <a:schemeClr val="tx1"/>
                </a:solidFill>
                <a:highlight>
                  <a:srgbClr val="FFFF00"/>
                </a:highlight>
                <a:latin typeface="Oswald"/>
                <a:ea typeface="Oswald"/>
                <a:cs typeface="Oswald"/>
                <a:sym typeface="Oswald"/>
              </a:rPr>
              <a:t>“EDIT SLIDE BASED ON PRESENTERS”</a:t>
            </a:r>
          </a:p>
          <a:p>
            <a:pPr marL="0" lvl="0" indent="0" algn="ctr" rtl="0">
              <a:lnSpc>
                <a:spcPct val="100000"/>
              </a:lnSpc>
              <a:spcBef>
                <a:spcPts val="0"/>
              </a:spcBef>
              <a:spcAft>
                <a:spcPts val="0"/>
              </a:spcAft>
              <a:buSzPts val="2800"/>
              <a:buNone/>
            </a:pPr>
            <a:r>
              <a:rPr lang="en-US" sz="2400" dirty="0">
                <a:solidFill>
                  <a:schemeClr val="lt1"/>
                </a:solidFill>
                <a:latin typeface="Oswald"/>
                <a:ea typeface="Oswald"/>
                <a:cs typeface="Oswald"/>
                <a:sym typeface="Oswald"/>
              </a:rPr>
              <a:t>Dr. Abigail M.A. Love</a:t>
            </a:r>
          </a:p>
          <a:p>
            <a:pPr marL="0" lvl="0" indent="0" algn="ctr" rtl="0">
              <a:lnSpc>
                <a:spcPct val="100000"/>
              </a:lnSpc>
              <a:spcBef>
                <a:spcPts val="0"/>
              </a:spcBef>
              <a:spcAft>
                <a:spcPts val="0"/>
              </a:spcAft>
              <a:buSzPts val="2800"/>
              <a:buNone/>
            </a:pPr>
            <a:r>
              <a:rPr lang="en-US" sz="1800" dirty="0">
                <a:solidFill>
                  <a:schemeClr val="lt1"/>
                </a:solidFill>
                <a:latin typeface="Oswald"/>
                <a:sym typeface="Oswald"/>
              </a:rPr>
              <a:t>Director &amp; CEO</a:t>
            </a:r>
            <a:endParaRPr sz="1800" dirty="0">
              <a:solidFill>
                <a:schemeClr val="lt1"/>
              </a:solidFill>
            </a:endParaRPr>
          </a:p>
          <a:p>
            <a:pPr marL="0" lvl="0" indent="0" algn="l" rtl="0">
              <a:lnSpc>
                <a:spcPct val="100000"/>
              </a:lnSpc>
              <a:spcBef>
                <a:spcPts val="0"/>
              </a:spcBef>
              <a:spcAft>
                <a:spcPts val="0"/>
              </a:spcAft>
              <a:buSzPts val="2800"/>
              <a:buNone/>
            </a:pPr>
            <a:endParaRPr sz="1800" dirty="0">
              <a:solidFill>
                <a:schemeClr val="lt1"/>
              </a:solidFill>
            </a:endParaRPr>
          </a:p>
          <a:p>
            <a:pPr marL="0" lvl="0" indent="0" algn="ctr" rtl="0">
              <a:lnSpc>
                <a:spcPct val="100000"/>
              </a:lnSpc>
              <a:spcBef>
                <a:spcPts val="0"/>
              </a:spcBef>
              <a:spcAft>
                <a:spcPts val="0"/>
              </a:spcAft>
              <a:buSzPts val="2800"/>
              <a:buNone/>
            </a:pPr>
            <a:endParaRPr lang="en-US" sz="1400" dirty="0">
              <a:solidFill>
                <a:schemeClr val="lt1"/>
              </a:solidFill>
            </a:endParaRPr>
          </a:p>
          <a:p>
            <a:pPr marL="0" lvl="0" indent="0" algn="ctr" rtl="0">
              <a:lnSpc>
                <a:spcPct val="100000"/>
              </a:lnSpc>
              <a:spcBef>
                <a:spcPts val="0"/>
              </a:spcBef>
              <a:spcAft>
                <a:spcPts val="0"/>
              </a:spcAft>
              <a:buSzPts val="2800"/>
              <a:buNone/>
            </a:pPr>
            <a:endParaRPr sz="1400" dirty="0">
              <a:solidFill>
                <a:schemeClr val="lt1"/>
              </a:solidFill>
            </a:endParaRPr>
          </a:p>
        </p:txBody>
      </p:sp>
      <p:sp>
        <p:nvSpPr>
          <p:cNvPr id="70" name="Google Shape;70;p2"/>
          <p:cNvSpPr txBox="1">
            <a:spLocks noGrp="1" noRot="1" noMove="1" noResize="1" noEditPoints="1" noAdjustHandles="1" noChangeArrowheads="1" noChangeShapeType="1"/>
          </p:cNvSpPr>
          <p:nvPr/>
        </p:nvSpPr>
        <p:spPr>
          <a:xfrm>
            <a:off x="5446388" y="1739520"/>
            <a:ext cx="2582046" cy="69660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800"/>
              <a:buFont typeface="Arial"/>
              <a:buNone/>
            </a:pPr>
            <a:r>
              <a:rPr lang="en-US" sz="2400" b="0" i="0" u="none" strike="noStrike" cap="none" dirty="0">
                <a:solidFill>
                  <a:schemeClr val="lt1"/>
                </a:solidFill>
                <a:latin typeface="Oswald"/>
                <a:ea typeface="Oswald"/>
                <a:cs typeface="Oswald"/>
                <a:sym typeface="Oswald"/>
              </a:rPr>
              <a:t>Ms. Colleen Jones </a:t>
            </a:r>
          </a:p>
          <a:p>
            <a:pPr marL="0" marR="0" lvl="0" indent="0" algn="ctr" rtl="0">
              <a:lnSpc>
                <a:spcPct val="100000"/>
              </a:lnSpc>
              <a:spcBef>
                <a:spcPts val="0"/>
              </a:spcBef>
              <a:spcAft>
                <a:spcPts val="0"/>
              </a:spcAft>
              <a:buClr>
                <a:schemeClr val="dk2"/>
              </a:buClr>
              <a:buSzPts val="2800"/>
              <a:buFont typeface="Arial"/>
              <a:buNone/>
            </a:pPr>
            <a:r>
              <a:rPr lang="en-US" sz="1800" b="0" i="0" u="none" strike="noStrike" cap="none" dirty="0">
                <a:solidFill>
                  <a:schemeClr val="lt1"/>
                </a:solidFill>
                <a:latin typeface="Oswald"/>
                <a:ea typeface="Oswald"/>
                <a:cs typeface="Oswald"/>
                <a:sym typeface="Oswald"/>
              </a:rPr>
              <a:t>Trainer &amp; Volunteer</a:t>
            </a:r>
            <a:endParaRPr sz="1800" b="0" i="0" u="none" strike="noStrike" cap="none" dirty="0">
              <a:solidFill>
                <a:schemeClr val="lt1"/>
              </a:solidFill>
              <a:latin typeface="Oswald Light"/>
              <a:ea typeface="Oswald Light"/>
              <a:cs typeface="Oswald Light"/>
              <a:sym typeface="Oswald Light"/>
            </a:endParaRPr>
          </a:p>
        </p:txBody>
      </p:sp>
      <p:pic>
        <p:nvPicPr>
          <p:cNvPr id="71" name="Google Shape;71;p2"/>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4809744" y="4317984"/>
            <a:ext cx="2594396" cy="514959"/>
          </a:xfrm>
          <a:prstGeom prst="rect">
            <a:avLst/>
          </a:prstGeom>
          <a:noFill/>
          <a:ln>
            <a:noFill/>
          </a:ln>
        </p:spPr>
      </p:pic>
      <p:pic>
        <p:nvPicPr>
          <p:cNvPr id="72" name="Google Shape;72;p2"/>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2623667" y="4311382"/>
            <a:ext cx="1919947" cy="563338"/>
          </a:xfrm>
          <a:prstGeom prst="rect">
            <a:avLst/>
          </a:prstGeom>
          <a:noFill/>
          <a:ln>
            <a:noFill/>
          </a:ln>
        </p:spPr>
      </p:pic>
      <p:sp>
        <p:nvSpPr>
          <p:cNvPr id="73" name="Google Shape;73;p2"/>
          <p:cNvSpPr txBox="1"/>
          <p:nvPr/>
        </p:nvSpPr>
        <p:spPr>
          <a:xfrm>
            <a:off x="383774" y="3592932"/>
            <a:ext cx="3136666"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1400" b="0" i="0" u="none" strike="noStrike" cap="none" dirty="0">
                <a:solidFill>
                  <a:schemeClr val="lt1"/>
                </a:solidFill>
                <a:latin typeface="Oswald"/>
                <a:ea typeface="Oswald"/>
                <a:cs typeface="Oswald"/>
                <a:sym typeface="Oswald"/>
              </a:rPr>
              <a:t>PACT: Police Autism Community Training</a:t>
            </a:r>
            <a:endParaRPr dirty="0"/>
          </a:p>
        </p:txBody>
      </p:sp>
      <p:sp>
        <p:nvSpPr>
          <p:cNvPr id="3" name="Google Shape;73;p2">
            <a:extLst>
              <a:ext uri="{FF2B5EF4-FFF2-40B4-BE49-F238E27FC236}">
                <a16:creationId xmlns:a16="http://schemas.microsoft.com/office/drawing/2014/main" id="{254CE4DC-83AF-69BC-0FA1-6DA16D6A533A}"/>
              </a:ext>
            </a:extLst>
          </p:cNvPr>
          <p:cNvSpPr txBox="1">
            <a:spLocks noGrp="1" noRot="1" noMove="1" noResize="1" noEditPoints="1" noAdjustHandles="1" noChangeArrowheads="1" noChangeShapeType="1"/>
          </p:cNvSpPr>
          <p:nvPr/>
        </p:nvSpPr>
        <p:spPr>
          <a:xfrm>
            <a:off x="7470648" y="4815120"/>
            <a:ext cx="1673352"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1236"/>
                </a:solidFill>
                <a:latin typeface="Oswald"/>
                <a:ea typeface="Oswald"/>
                <a:cs typeface="Oswald"/>
                <a:sym typeface="Oswald"/>
              </a:rPr>
              <a:t>PACT</a:t>
            </a:r>
            <a:r>
              <a:rPr lang="en-US" b="1" dirty="0">
                <a:solidFill>
                  <a:srgbClr val="001236"/>
                </a:solidFill>
                <a:latin typeface="Oswald"/>
                <a:ea typeface="Oswald"/>
                <a:cs typeface="Oswald"/>
                <a:sym typeface="Oswald"/>
              </a:rPr>
              <a:t>-AUTISM.COM</a:t>
            </a:r>
            <a:endParaRPr b="1" dirty="0">
              <a:solidFill>
                <a:srgbClr val="001236"/>
              </a:solidFill>
            </a:endParaRPr>
          </a:p>
        </p:txBody>
      </p:sp>
      <p:sp>
        <p:nvSpPr>
          <p:cNvPr id="5" name="Google Shape;184;p14">
            <a:extLst>
              <a:ext uri="{FF2B5EF4-FFF2-40B4-BE49-F238E27FC236}">
                <a16:creationId xmlns:a16="http://schemas.microsoft.com/office/drawing/2014/main" id="{95EC18E6-2F70-8652-4BCD-4FF48E11A103}"/>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Our Team</a:t>
            </a:r>
            <a:endParaRPr sz="3600" b="0" i="0" u="none" strike="noStrike" cap="none" dirty="0">
              <a:solidFill>
                <a:schemeClr val="lt1"/>
              </a:solidFill>
              <a:latin typeface="Oswald"/>
              <a:ea typeface="Oswald"/>
              <a:cs typeface="Oswald"/>
              <a:sym typeface="Oswald"/>
            </a:endParaRPr>
          </a:p>
        </p:txBody>
      </p:sp>
      <p:sp>
        <p:nvSpPr>
          <p:cNvPr id="2" name="Google Shape;68;p2">
            <a:extLst>
              <a:ext uri="{FF2B5EF4-FFF2-40B4-BE49-F238E27FC236}">
                <a16:creationId xmlns:a16="http://schemas.microsoft.com/office/drawing/2014/main" id="{0DA5000F-7A2C-4CFD-DD3F-6DAA2F4E4350}"/>
              </a:ext>
            </a:extLst>
          </p:cNvPr>
          <p:cNvSpPr txBox="1">
            <a:spLocks noGrp="1" noRot="1" noMove="1" noResize="1" noEditPoints="1" noAdjustHandles="1" noChangeArrowheads="1" noChangeShapeType="1"/>
          </p:cNvSpPr>
          <p:nvPr/>
        </p:nvSpPr>
        <p:spPr>
          <a:xfrm>
            <a:off x="3066622" y="2632514"/>
            <a:ext cx="3010756" cy="6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en-US" sz="2400" dirty="0">
                <a:solidFill>
                  <a:schemeClr val="lt1"/>
                </a:solidFill>
                <a:latin typeface="Oswald"/>
                <a:ea typeface="Oswald"/>
                <a:cs typeface="Oswald"/>
                <a:sym typeface="Oswald"/>
              </a:rPr>
              <a:t>Adenike Gonçalves Kirby </a:t>
            </a:r>
            <a:r>
              <a:rPr lang="en-US" sz="1800" dirty="0">
                <a:solidFill>
                  <a:schemeClr val="lt1"/>
                </a:solidFill>
                <a:latin typeface="Oswald"/>
                <a:ea typeface="Oswald"/>
                <a:cs typeface="Oswald"/>
                <a:sym typeface="Oswald"/>
              </a:rPr>
              <a:t>Intern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0"/>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42" name="Google Shape;242;p20"/>
          <p:cNvSpPr txBox="1">
            <a:spLocks noGrp="1" noRot="1" noMove="1" noResize="1" noEditPoints="1" noAdjustHandles="1" noChangeArrowheads="1" noChangeShapeType="1"/>
          </p:cNvSpPr>
          <p:nvPr>
            <p:ph type="body" idx="1"/>
          </p:nvPr>
        </p:nvSpPr>
        <p:spPr>
          <a:xfrm>
            <a:off x="433294" y="975360"/>
            <a:ext cx="8277411" cy="4082415"/>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lt1"/>
              </a:buClr>
              <a:buSzPts val="2100"/>
              <a:buChar char="•"/>
            </a:pPr>
            <a:r>
              <a:rPr lang="en-US" dirty="0">
                <a:solidFill>
                  <a:schemeClr val="lt1"/>
                </a:solidFill>
                <a:latin typeface="Oswald"/>
                <a:ea typeface="Oswald"/>
                <a:cs typeface="Oswald"/>
                <a:sym typeface="Oswald"/>
              </a:rPr>
              <a:t>Multiple studies confirm 50% of individuals with autism elope at least once, placing them at significantly higher risk of traffic injury (65%) and drowning (24%) </a:t>
            </a:r>
            <a:r>
              <a:rPr lang="en-US" sz="1600" dirty="0">
                <a:solidFill>
                  <a:schemeClr val="lt1"/>
                </a:solidFill>
                <a:latin typeface="Oswald"/>
                <a:ea typeface="Oswald"/>
                <a:cs typeface="Oswald"/>
                <a:sym typeface="Oswald"/>
              </a:rPr>
              <a:t>– </a:t>
            </a:r>
            <a:r>
              <a:rPr lang="en-US" sz="1200" dirty="0">
                <a:solidFill>
                  <a:schemeClr val="lt1"/>
                </a:solidFill>
                <a:latin typeface="Oswald"/>
                <a:ea typeface="Oswald"/>
                <a:cs typeface="Oswald"/>
                <a:sym typeface="Oswald"/>
              </a:rPr>
              <a:t>natonalaustismassoication.org</a:t>
            </a:r>
            <a:endParaRPr sz="1200" dirty="0"/>
          </a:p>
          <a:p>
            <a:pPr marL="6350" lvl="0" indent="0" algn="l" rtl="0">
              <a:lnSpc>
                <a:spcPct val="90000"/>
              </a:lnSpc>
              <a:spcBef>
                <a:spcPts val="0"/>
              </a:spcBef>
              <a:spcAft>
                <a:spcPts val="0"/>
              </a:spcAft>
              <a:buClr>
                <a:schemeClr val="lt1"/>
              </a:buClr>
              <a:buSzPts val="2100"/>
              <a:buNone/>
            </a:pPr>
            <a:endParaRPr sz="2100" u="none" strike="noStrike" cap="none" dirty="0">
              <a:solidFill>
                <a:schemeClr val="lt1"/>
              </a:solidFill>
              <a:latin typeface="Oswald Light"/>
              <a:ea typeface="Oswald Light"/>
              <a:cs typeface="Oswald Light"/>
              <a:sym typeface="Oswald Light"/>
            </a:endParaRPr>
          </a:p>
          <a:p>
            <a:pPr marL="177800" marR="0" lvl="0" indent="-171450" algn="l" rtl="0">
              <a:lnSpc>
                <a:spcPct val="90000"/>
              </a:lnSpc>
              <a:spcBef>
                <a:spcPts val="0"/>
              </a:spcBef>
              <a:spcAft>
                <a:spcPts val="0"/>
              </a:spcAft>
              <a:buClr>
                <a:schemeClr val="lt1"/>
              </a:buClr>
              <a:buSzPts val="2100"/>
              <a:buFont typeface="Arial"/>
              <a:buChar char="•"/>
            </a:pPr>
            <a:r>
              <a:rPr lang="en-US" sz="2100" u="none" strike="noStrike" cap="none" dirty="0">
                <a:solidFill>
                  <a:schemeClr val="lt1"/>
                </a:solidFill>
                <a:latin typeface="Oswald"/>
                <a:ea typeface="Oswald"/>
                <a:cs typeface="Oswald"/>
                <a:sym typeface="Oswald"/>
              </a:rPr>
              <a:t>Wandering</a:t>
            </a:r>
            <a:r>
              <a:rPr lang="en-US" sz="2100" u="none" strike="noStrike" cap="none" dirty="0">
                <a:solidFill>
                  <a:schemeClr val="lt1"/>
                </a:solidFill>
                <a:latin typeface="Oswald Light"/>
                <a:ea typeface="Oswald Light"/>
                <a:cs typeface="Oswald Light"/>
                <a:sym typeface="Oswald Light"/>
              </a:rPr>
              <a:t> - Impulsively escape from home, school, </a:t>
            </a:r>
            <a:r>
              <a:rPr lang="en-US" dirty="0">
                <a:solidFill>
                  <a:schemeClr val="lt1"/>
                </a:solidFill>
                <a:latin typeface="Oswald Light"/>
                <a:ea typeface="Oswald Light"/>
                <a:cs typeface="Oswald Light"/>
                <a:sym typeface="Oswald Light"/>
              </a:rPr>
              <a:t>or </a:t>
            </a:r>
            <a:r>
              <a:rPr lang="en-US" sz="2100" u="none" strike="noStrike" cap="none" dirty="0">
                <a:solidFill>
                  <a:schemeClr val="lt1"/>
                </a:solidFill>
                <a:latin typeface="Oswald Light"/>
                <a:ea typeface="Oswald Light"/>
                <a:cs typeface="Oswald Light"/>
                <a:sym typeface="Oswald Light"/>
              </a:rPr>
              <a:t>any setting, even with responsible supervision</a:t>
            </a:r>
            <a:endParaRPr sz="2100" u="none" strike="noStrike" cap="none" dirty="0">
              <a:solidFill>
                <a:schemeClr val="lt1"/>
              </a:solidFill>
              <a:latin typeface="Oswald Light"/>
              <a:ea typeface="Oswald Light"/>
              <a:cs typeface="Oswald Light"/>
              <a:sym typeface="Oswald Light"/>
            </a:endParaRPr>
          </a:p>
          <a:p>
            <a:pPr marL="6350" marR="0" lvl="0" indent="0" algn="l" rtl="0">
              <a:lnSpc>
                <a:spcPct val="90000"/>
              </a:lnSpc>
              <a:spcBef>
                <a:spcPts val="0"/>
              </a:spcBef>
              <a:spcAft>
                <a:spcPts val="0"/>
              </a:spcAft>
              <a:buClr>
                <a:schemeClr val="lt1"/>
              </a:buClr>
              <a:buSzPts val="2100"/>
              <a:buNone/>
            </a:pPr>
            <a:endParaRPr sz="1100" dirty="0">
              <a:solidFill>
                <a:schemeClr val="lt1"/>
              </a:solidFill>
              <a:latin typeface="Oswald Light"/>
              <a:ea typeface="Oswald Light"/>
              <a:cs typeface="Oswald Light"/>
              <a:sym typeface="Oswald Light"/>
            </a:endParaRPr>
          </a:p>
          <a:p>
            <a:pPr marL="177800" marR="0" lvl="0" indent="-171450" algn="l" rtl="0">
              <a:lnSpc>
                <a:spcPct val="90000"/>
              </a:lnSpc>
              <a:spcBef>
                <a:spcPts val="800"/>
              </a:spcBef>
              <a:spcAft>
                <a:spcPts val="0"/>
              </a:spcAft>
              <a:buClr>
                <a:schemeClr val="lt1"/>
              </a:buClr>
              <a:buSzPts val="2100"/>
              <a:buFont typeface="Arial"/>
              <a:buChar char="•"/>
            </a:pPr>
            <a:r>
              <a:rPr lang="en-US" sz="2100" u="none" strike="noStrike" cap="none" dirty="0">
                <a:solidFill>
                  <a:schemeClr val="lt1"/>
                </a:solidFill>
                <a:latin typeface="Oswald"/>
                <a:ea typeface="Oswald"/>
                <a:cs typeface="Oswald"/>
                <a:sym typeface="Oswald"/>
              </a:rPr>
              <a:t>May wander because</a:t>
            </a:r>
            <a:endParaRPr sz="1100" dirty="0">
              <a:solidFill>
                <a:schemeClr val="lt1"/>
              </a:solidFill>
              <a:latin typeface="Oswald"/>
              <a:ea typeface="Oswald"/>
              <a:cs typeface="Oswald"/>
              <a:sym typeface="Oswald"/>
            </a:endParaRPr>
          </a:p>
          <a:p>
            <a:pPr marL="520700" marR="0" lvl="1" indent="-177800" algn="l" rtl="0">
              <a:lnSpc>
                <a:spcPct val="90000"/>
              </a:lnSpc>
              <a:spcBef>
                <a:spcPts val="400"/>
              </a:spcBef>
              <a:spcAft>
                <a:spcPts val="0"/>
              </a:spcAft>
              <a:buClr>
                <a:schemeClr val="lt1"/>
              </a:buClr>
              <a:buSzPts val="1800"/>
              <a:buFont typeface="Arial"/>
              <a:buChar char="•"/>
            </a:pPr>
            <a:r>
              <a:rPr lang="en-US" sz="1800" u="none" strike="noStrike" cap="none" dirty="0">
                <a:solidFill>
                  <a:schemeClr val="lt1"/>
                </a:solidFill>
                <a:latin typeface="Oswald Light"/>
                <a:ea typeface="Oswald Light"/>
                <a:cs typeface="Oswald Light"/>
                <a:sym typeface="Oswald Light"/>
              </a:rPr>
              <a:t>Seek something: solitude, space to run, desired item (e.g., Coke from Wal-Mart), favorite place (McDonald’s), find a caregiver</a:t>
            </a:r>
            <a:r>
              <a:rPr lang="en-US" dirty="0">
                <a:solidFill>
                  <a:schemeClr val="lt1"/>
                </a:solidFill>
                <a:latin typeface="Oswald Light"/>
                <a:ea typeface="Oswald Light"/>
                <a:cs typeface="Oswald Light"/>
                <a:sym typeface="Oswald Light"/>
              </a:rPr>
              <a:t> or a loved one</a:t>
            </a:r>
            <a:endParaRPr sz="1100" dirty="0">
              <a:solidFill>
                <a:schemeClr val="lt1"/>
              </a:solidFill>
              <a:latin typeface="Oswald Light"/>
              <a:ea typeface="Oswald Light"/>
              <a:cs typeface="Oswald Light"/>
              <a:sym typeface="Oswald Light"/>
            </a:endParaRPr>
          </a:p>
          <a:p>
            <a:pPr marL="520700" marR="0" lvl="1" indent="-177800" algn="l" rtl="0">
              <a:lnSpc>
                <a:spcPct val="90000"/>
              </a:lnSpc>
              <a:spcBef>
                <a:spcPts val="400"/>
              </a:spcBef>
              <a:spcAft>
                <a:spcPts val="0"/>
              </a:spcAft>
              <a:buClr>
                <a:schemeClr val="lt1"/>
              </a:buClr>
              <a:buSzPts val="1800"/>
              <a:buFont typeface="Arial"/>
              <a:buChar char="•"/>
            </a:pPr>
            <a:r>
              <a:rPr lang="en-US" sz="1800" u="none" strike="noStrike" cap="none" dirty="0">
                <a:solidFill>
                  <a:schemeClr val="lt1"/>
                </a:solidFill>
                <a:latin typeface="Oswald Light"/>
                <a:ea typeface="Oswald Light"/>
                <a:cs typeface="Oswald Light"/>
                <a:sym typeface="Oswald Light"/>
              </a:rPr>
              <a:t>Escape something: overwhelming noise, lights, crowd, excitement</a:t>
            </a:r>
            <a:endParaRPr sz="1100" dirty="0">
              <a:solidFill>
                <a:schemeClr val="lt1"/>
              </a:solidFill>
              <a:latin typeface="Oswald Light"/>
              <a:ea typeface="Oswald Light"/>
              <a:cs typeface="Oswald Light"/>
              <a:sym typeface="Oswald Light"/>
            </a:endParaRPr>
          </a:p>
          <a:p>
            <a:pPr marL="520700" marR="0" lvl="1" indent="-177800" algn="l" rtl="0">
              <a:lnSpc>
                <a:spcPct val="90000"/>
              </a:lnSpc>
              <a:spcBef>
                <a:spcPts val="400"/>
              </a:spcBef>
              <a:spcAft>
                <a:spcPts val="0"/>
              </a:spcAft>
              <a:buClr>
                <a:schemeClr val="lt1"/>
              </a:buClr>
              <a:buSzPts val="1800"/>
              <a:buFont typeface="Arial"/>
              <a:buChar char="•"/>
            </a:pPr>
            <a:r>
              <a:rPr lang="en-US" sz="1800" u="none" strike="noStrike" cap="none" dirty="0">
                <a:solidFill>
                  <a:schemeClr val="lt1"/>
                </a:solidFill>
                <a:latin typeface="Oswald Light"/>
                <a:ea typeface="Oswald Light"/>
                <a:cs typeface="Oswald Light"/>
                <a:sym typeface="Oswald Light"/>
              </a:rPr>
              <a:t>Their fight-or-flight nervous system has been activated by a change from their normal routine</a:t>
            </a:r>
            <a:endParaRPr lang="en-US" sz="1100" dirty="0">
              <a:solidFill>
                <a:schemeClr val="lt1"/>
              </a:solidFill>
              <a:latin typeface="Oswald Light"/>
              <a:ea typeface="Oswald Light"/>
              <a:cs typeface="Oswald Light"/>
              <a:sym typeface="Oswald Light"/>
            </a:endParaRPr>
          </a:p>
          <a:p>
            <a:pPr marL="520700" marR="0" lvl="1" indent="-177800" algn="l" rtl="0">
              <a:lnSpc>
                <a:spcPct val="90000"/>
              </a:lnSpc>
              <a:spcBef>
                <a:spcPts val="400"/>
              </a:spcBef>
              <a:spcAft>
                <a:spcPts val="0"/>
              </a:spcAft>
              <a:buClr>
                <a:schemeClr val="lt1"/>
              </a:buClr>
              <a:buSzPts val="1800"/>
              <a:buFont typeface="Arial"/>
              <a:buChar char="•"/>
            </a:pPr>
            <a:endParaRPr lang="en-US" sz="1100" dirty="0">
              <a:solidFill>
                <a:schemeClr val="lt1"/>
              </a:solidFill>
              <a:latin typeface="Oswald Light"/>
              <a:ea typeface="Oswald Light"/>
              <a:cs typeface="Oswald Light"/>
              <a:sym typeface="Oswald Light"/>
            </a:endParaRPr>
          </a:p>
          <a:p>
            <a:pPr marL="342900" marR="0" lvl="1" algn="l" rtl="0">
              <a:lnSpc>
                <a:spcPct val="90000"/>
              </a:lnSpc>
              <a:spcBef>
                <a:spcPts val="400"/>
              </a:spcBef>
              <a:spcAft>
                <a:spcPts val="0"/>
              </a:spcAft>
              <a:buClr>
                <a:schemeClr val="lt1"/>
              </a:buClr>
              <a:buSzPts val="1800"/>
              <a:buNone/>
            </a:pPr>
            <a:r>
              <a:rPr lang="en-US" sz="2000" dirty="0">
                <a:solidFill>
                  <a:schemeClr val="lt1"/>
                </a:solidFill>
                <a:latin typeface="Oswald Light"/>
                <a:ea typeface="Oswald Light"/>
                <a:cs typeface="Oswald Light"/>
                <a:sym typeface="Oswald Light"/>
              </a:rPr>
              <a:t>**Check water sources FIRST!</a:t>
            </a:r>
            <a:endParaRPr sz="2000"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800"/>
              <a:buFont typeface="Arial"/>
              <a:buNone/>
            </a:pPr>
            <a:endParaRPr sz="1800"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800"/>
              <a:buFont typeface="Arial"/>
              <a:buNone/>
            </a:pPr>
            <a:r>
              <a:rPr lang="en-US" sz="1800" u="none" strike="noStrike" cap="none" dirty="0">
                <a:solidFill>
                  <a:schemeClr val="lt1"/>
                </a:solidFill>
                <a:latin typeface="Oswald Light"/>
                <a:ea typeface="Oswald Light"/>
                <a:cs typeface="Oswald Light"/>
                <a:sym typeface="Oswald Light"/>
              </a:rPr>
              <a:t>				</a:t>
            </a:r>
            <a:endParaRPr sz="18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1600"/>
              </a:spcAft>
              <a:buClr>
                <a:schemeClr val="lt1"/>
              </a:buClr>
              <a:buSzPts val="1800"/>
              <a:buFont typeface="Arial"/>
              <a:buNone/>
            </a:pPr>
            <a:endParaRPr sz="1800" u="none" strike="noStrike" cap="none" dirty="0">
              <a:solidFill>
                <a:schemeClr val="lt1"/>
              </a:solidFill>
              <a:latin typeface="Oswald Light"/>
              <a:ea typeface="Oswald Light"/>
              <a:cs typeface="Oswald Light"/>
              <a:sym typeface="Oswald Light"/>
            </a:endParaRPr>
          </a:p>
        </p:txBody>
      </p:sp>
      <p:sp>
        <p:nvSpPr>
          <p:cNvPr id="2" name="Google Shape;184;p14">
            <a:extLst>
              <a:ext uri="{FF2B5EF4-FFF2-40B4-BE49-F238E27FC236}">
                <a16:creationId xmlns:a16="http://schemas.microsoft.com/office/drawing/2014/main" id="{6D4F5F92-2421-D5DE-AF3B-77A3913FFEF7}"/>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Wandering &amp; Elopement</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C00FE696-0AED-A6EB-40F0-E56B90958455}"/>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50" name="Google Shape;250;p21"/>
          <p:cNvSpPr txBox="1">
            <a:spLocks noGrp="1" noRot="1" noMove="1" noResize="1" noEditPoints="1" noAdjustHandles="1" noChangeArrowheads="1" noChangeShapeType="1"/>
          </p:cNvSpPr>
          <p:nvPr>
            <p:ph type="body" idx="1"/>
          </p:nvPr>
        </p:nvSpPr>
        <p:spPr>
          <a:xfrm>
            <a:off x="383773" y="1185365"/>
            <a:ext cx="8638307" cy="3682725"/>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lt1"/>
              </a:buClr>
              <a:buSzPts val="2400"/>
              <a:buFont typeface="Arial"/>
              <a:buChar char="•"/>
            </a:pPr>
            <a:r>
              <a:rPr lang="en-US" sz="2400" u="none" strike="noStrike" cap="none" dirty="0">
                <a:solidFill>
                  <a:schemeClr val="lt1"/>
                </a:solidFill>
                <a:latin typeface="Oswald"/>
                <a:ea typeface="Oswald"/>
                <a:cs typeface="Oswald"/>
                <a:sym typeface="Oswald"/>
              </a:rPr>
              <a:t>Aggression</a:t>
            </a:r>
            <a:endParaRPr sz="1100" dirty="0">
              <a:solidFill>
                <a:schemeClr val="lt1"/>
              </a:solidFill>
              <a:latin typeface="Oswald"/>
              <a:ea typeface="Oswald"/>
              <a:cs typeface="Oswald"/>
              <a:sym typeface="Oswald"/>
            </a:endParaRPr>
          </a:p>
          <a:p>
            <a:pPr marL="558800" marR="0" lvl="1" indent="-209550" algn="l" rtl="0">
              <a:lnSpc>
                <a:spcPct val="100000"/>
              </a:lnSpc>
              <a:spcBef>
                <a:spcPts val="400"/>
              </a:spcBef>
              <a:spcAft>
                <a:spcPts val="0"/>
              </a:spcAft>
              <a:buClr>
                <a:schemeClr val="lt1"/>
              </a:buClr>
              <a:buSzPts val="2100"/>
              <a:buFont typeface="Arial"/>
              <a:buChar char="–"/>
            </a:pPr>
            <a:r>
              <a:rPr lang="en-US" sz="2100" u="none" strike="noStrike" cap="none" dirty="0">
                <a:solidFill>
                  <a:schemeClr val="lt1"/>
                </a:solidFill>
                <a:latin typeface="Oswald Light"/>
                <a:ea typeface="Oswald Light"/>
                <a:cs typeface="Oswald Light"/>
                <a:sym typeface="Oswald Light"/>
              </a:rPr>
              <a:t>May hurt themselves or attack caregivers when upset</a:t>
            </a:r>
            <a:endParaRPr sz="2100" u="none" strike="noStrike" cap="none" dirty="0">
              <a:solidFill>
                <a:schemeClr val="lt1"/>
              </a:solidFill>
              <a:latin typeface="Oswald Light"/>
              <a:ea typeface="Oswald Light"/>
              <a:cs typeface="Oswald Light"/>
              <a:sym typeface="Oswald Light"/>
            </a:endParaRPr>
          </a:p>
          <a:p>
            <a:pPr marL="558800" marR="0" lvl="1" indent="-209550" algn="l" rtl="0">
              <a:lnSpc>
                <a:spcPct val="100000"/>
              </a:lnSpc>
              <a:spcBef>
                <a:spcPts val="400"/>
              </a:spcBef>
              <a:spcAft>
                <a:spcPts val="0"/>
              </a:spcAft>
              <a:buClr>
                <a:schemeClr val="lt1"/>
              </a:buClr>
              <a:buSzPts val="2100"/>
              <a:buFont typeface="Arial"/>
              <a:buChar char="–"/>
            </a:pPr>
            <a:r>
              <a:rPr lang="en-US" sz="2100" u="none" strike="noStrike" cap="none" dirty="0">
                <a:solidFill>
                  <a:schemeClr val="lt1"/>
                </a:solidFill>
                <a:latin typeface="Oswald Light"/>
                <a:ea typeface="Oswald Light"/>
                <a:cs typeface="Oswald Light"/>
                <a:sym typeface="Oswald Light"/>
              </a:rPr>
              <a:t>May have “meltdown</a:t>
            </a:r>
            <a:r>
              <a:rPr lang="en-US" sz="2100" dirty="0">
                <a:solidFill>
                  <a:schemeClr val="lt1"/>
                </a:solidFill>
                <a:latin typeface="Oswald Light"/>
                <a:ea typeface="Oswald Light"/>
                <a:cs typeface="Oswald Light"/>
                <a:sym typeface="Oswald Light"/>
              </a:rPr>
              <a:t>s” and appear inconsolable at times</a:t>
            </a:r>
            <a:endParaRPr sz="2100" u="none" strike="noStrike" cap="none" dirty="0">
              <a:solidFill>
                <a:schemeClr val="lt1"/>
              </a:solidFill>
              <a:latin typeface="Oswald Light"/>
              <a:ea typeface="Oswald Light"/>
              <a:cs typeface="Oswald Light"/>
              <a:sym typeface="Oswald Light"/>
            </a:endParaRPr>
          </a:p>
          <a:p>
            <a:pPr marL="349250" marR="0" lvl="1" indent="0" algn="l" rtl="0">
              <a:lnSpc>
                <a:spcPct val="100000"/>
              </a:lnSpc>
              <a:spcBef>
                <a:spcPts val="400"/>
              </a:spcBef>
              <a:spcAft>
                <a:spcPts val="0"/>
              </a:spcAft>
              <a:buClr>
                <a:schemeClr val="lt1"/>
              </a:buClr>
              <a:buSzPts val="2100"/>
              <a:buNone/>
            </a:pPr>
            <a:endParaRPr sz="2100" u="none" strike="noStrike" cap="none" dirty="0">
              <a:solidFill>
                <a:schemeClr val="lt1"/>
              </a:solidFill>
              <a:latin typeface="Oswald Light"/>
              <a:ea typeface="Oswald Light"/>
              <a:cs typeface="Oswald Light"/>
              <a:sym typeface="Oswald Light"/>
            </a:endParaRPr>
          </a:p>
          <a:p>
            <a:pPr marL="254000" marR="0" lvl="0" indent="-254000" algn="l" rtl="0">
              <a:lnSpc>
                <a:spcPct val="100000"/>
              </a:lnSpc>
              <a:spcBef>
                <a:spcPts val="500"/>
              </a:spcBef>
              <a:spcAft>
                <a:spcPts val="0"/>
              </a:spcAft>
              <a:buClr>
                <a:schemeClr val="lt1"/>
              </a:buClr>
              <a:buSzPts val="2400"/>
              <a:buFont typeface="Arial"/>
              <a:buChar char="•"/>
            </a:pPr>
            <a:r>
              <a:rPr lang="en-US" sz="2400" u="none" strike="noStrike" cap="none" dirty="0">
                <a:solidFill>
                  <a:schemeClr val="lt1"/>
                </a:solidFill>
                <a:latin typeface="Oswald"/>
                <a:ea typeface="Oswald"/>
                <a:cs typeface="Oswald"/>
                <a:sym typeface="Oswald"/>
              </a:rPr>
              <a:t>Unusual behavior</a:t>
            </a:r>
            <a:endParaRPr sz="1100" dirty="0">
              <a:solidFill>
                <a:schemeClr val="lt1"/>
              </a:solidFill>
              <a:latin typeface="Oswald"/>
              <a:ea typeface="Oswald"/>
              <a:cs typeface="Oswald"/>
              <a:sym typeface="Oswald"/>
            </a:endParaRPr>
          </a:p>
          <a:p>
            <a:pPr marL="558800" marR="0" lvl="1" indent="-209550" algn="l" rtl="0">
              <a:lnSpc>
                <a:spcPct val="100000"/>
              </a:lnSpc>
              <a:spcBef>
                <a:spcPts val="400"/>
              </a:spcBef>
              <a:spcAft>
                <a:spcPts val="0"/>
              </a:spcAft>
              <a:buClr>
                <a:schemeClr val="lt1"/>
              </a:buClr>
              <a:buSzPts val="2100"/>
              <a:buFont typeface="Arial"/>
              <a:buChar char="–"/>
            </a:pPr>
            <a:r>
              <a:rPr lang="en-US" sz="2100" u="none" strike="noStrike" cap="none" dirty="0">
                <a:solidFill>
                  <a:schemeClr val="lt1"/>
                </a:solidFill>
                <a:latin typeface="Oswald Light"/>
                <a:ea typeface="Oswald Light"/>
                <a:cs typeface="Oswald Light"/>
                <a:sym typeface="Oswald Light"/>
              </a:rPr>
              <a:t>e.g., walking for a long time with a blank look on the face, carrying an object that is age-inappropriate, intense interest in something others find mundane, inappropriate, or potentially dangerous (e.g., knife collection)</a:t>
            </a:r>
            <a:endParaRPr sz="2100" u="none" strike="noStrike" cap="none" dirty="0">
              <a:solidFill>
                <a:schemeClr val="lt1"/>
              </a:solidFill>
              <a:latin typeface="Oswald Light"/>
              <a:ea typeface="Oswald Light"/>
              <a:cs typeface="Oswald Light"/>
              <a:sym typeface="Oswald Light"/>
            </a:endParaRPr>
          </a:p>
          <a:p>
            <a:pPr marL="558800" marR="0" lvl="1" indent="-209550" algn="l" rtl="0">
              <a:lnSpc>
                <a:spcPct val="100000"/>
              </a:lnSpc>
              <a:spcBef>
                <a:spcPts val="400"/>
              </a:spcBef>
              <a:spcAft>
                <a:spcPts val="0"/>
              </a:spcAft>
              <a:buClr>
                <a:schemeClr val="lt1"/>
              </a:buClr>
              <a:buSzPts val="2100"/>
              <a:buFont typeface="Arial"/>
              <a:buChar char="–"/>
            </a:pPr>
            <a:r>
              <a:rPr lang="en-US" sz="2100" dirty="0">
                <a:solidFill>
                  <a:schemeClr val="lt1"/>
                </a:solidFill>
                <a:latin typeface="Oswald Light"/>
                <a:ea typeface="Oswald Light"/>
                <a:cs typeface="Oswald Light"/>
                <a:sym typeface="Oswald Light"/>
              </a:rPr>
              <a:t>Community and first responder misinterpretation of behavior</a:t>
            </a:r>
            <a:endParaRPr sz="1100" dirty="0">
              <a:solidFill>
                <a:schemeClr val="lt1"/>
              </a:solidFill>
              <a:latin typeface="Oswald Light"/>
              <a:ea typeface="Oswald Light"/>
              <a:cs typeface="Oswald Light"/>
              <a:sym typeface="Oswald Light"/>
            </a:endParaRPr>
          </a:p>
        </p:txBody>
      </p:sp>
      <p:sp>
        <p:nvSpPr>
          <p:cNvPr id="2" name="Google Shape;184;p14">
            <a:extLst>
              <a:ext uri="{FF2B5EF4-FFF2-40B4-BE49-F238E27FC236}">
                <a16:creationId xmlns:a16="http://schemas.microsoft.com/office/drawing/2014/main" id="{CC2DC766-2E51-52AB-AE9D-254643C6BC84}"/>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Other Encounters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052CDEC6-20D1-5049-966A-F2D54AA12C58}"/>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2"/>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59" name="Google Shape;259;p22"/>
          <p:cNvSpPr txBox="1">
            <a:spLocks noGrp="1" noRot="1" noMove="1" noResize="1" noEditPoints="1" noAdjustHandles="1" noChangeArrowheads="1" noChangeShapeType="1"/>
          </p:cNvSpPr>
          <p:nvPr>
            <p:ph type="body" idx="1"/>
          </p:nvPr>
        </p:nvSpPr>
        <p:spPr>
          <a:xfrm>
            <a:off x="383773" y="1268016"/>
            <a:ext cx="8760227" cy="3394472"/>
          </a:xfrm>
          <a:prstGeom prst="rect">
            <a:avLst/>
          </a:prstGeom>
          <a:noFill/>
          <a:ln>
            <a:noFill/>
          </a:ln>
        </p:spPr>
        <p:txBody>
          <a:bodyPr spcFirstLastPara="1" wrap="square" lIns="68575" tIns="34275" rIns="68575" bIns="34275" anchor="t" anchorCtr="0">
            <a:noAutofit/>
          </a:bodyPr>
          <a:lstStyle/>
          <a:p>
            <a:pPr marL="342900" lvl="0" indent="-342900" algn="l" rtl="0">
              <a:lnSpc>
                <a:spcPct val="90000"/>
              </a:lnSpc>
              <a:spcBef>
                <a:spcPts val="400"/>
              </a:spcBef>
              <a:spcAft>
                <a:spcPts val="0"/>
              </a:spcAft>
              <a:buClr>
                <a:schemeClr val="lt1"/>
              </a:buClr>
              <a:buSzPts val="2100"/>
              <a:buChar char="•"/>
            </a:pPr>
            <a:r>
              <a:rPr lang="en-US" sz="2400" u="none" strike="noStrike" cap="none" dirty="0">
                <a:solidFill>
                  <a:schemeClr val="lt1"/>
                </a:solidFill>
                <a:latin typeface="Oswald"/>
                <a:ea typeface="Oswald"/>
                <a:cs typeface="Oswald"/>
                <a:sym typeface="Oswald"/>
              </a:rPr>
              <a:t>Criminal Acts</a:t>
            </a:r>
            <a:endParaRPr sz="2400" u="none" strike="noStrike" cap="none" dirty="0">
              <a:solidFill>
                <a:schemeClr val="lt1"/>
              </a:solidFill>
              <a:latin typeface="Oswald"/>
              <a:ea typeface="Oswald"/>
              <a:cs typeface="Oswald"/>
              <a:sym typeface="Oswald"/>
            </a:endParaRPr>
          </a:p>
          <a:p>
            <a:pPr marL="558800" marR="0" lvl="1" indent="-209550" algn="l" rtl="0">
              <a:lnSpc>
                <a:spcPct val="90000"/>
              </a:lnSpc>
              <a:spcBef>
                <a:spcPts val="400"/>
              </a:spcBef>
              <a:spcAft>
                <a:spcPts val="0"/>
              </a:spcAft>
              <a:buClr>
                <a:schemeClr val="lt1"/>
              </a:buClr>
              <a:buSzPts val="2100"/>
              <a:buFont typeface="Arial"/>
              <a:buChar char="–"/>
            </a:pPr>
            <a:r>
              <a:rPr lang="en-US" sz="2100" u="none" strike="noStrike" cap="none" dirty="0">
                <a:solidFill>
                  <a:schemeClr val="lt1"/>
                </a:solidFill>
                <a:latin typeface="Oswald Light"/>
                <a:ea typeface="Oswald Light"/>
                <a:cs typeface="Oswald Light"/>
                <a:sym typeface="Oswald Light"/>
              </a:rPr>
              <a:t>Important to take autism into account when booking an individual for a crime or misdemeanor</a:t>
            </a:r>
            <a:endParaRPr dirty="0"/>
          </a:p>
          <a:p>
            <a:pPr marL="692150" lvl="1" indent="-209550" algn="l" rtl="0">
              <a:lnSpc>
                <a:spcPct val="90000"/>
              </a:lnSpc>
              <a:spcBef>
                <a:spcPts val="400"/>
              </a:spcBef>
              <a:spcAft>
                <a:spcPts val="0"/>
              </a:spcAft>
              <a:buClr>
                <a:schemeClr val="lt1"/>
              </a:buClr>
              <a:buSzPts val="2100"/>
              <a:buNone/>
            </a:pPr>
            <a:endParaRPr sz="2100" u="none" strike="noStrike" cap="none" dirty="0">
              <a:solidFill>
                <a:schemeClr val="lt1"/>
              </a:solidFill>
              <a:latin typeface="Oswald Light"/>
              <a:ea typeface="Oswald Light"/>
              <a:cs typeface="Oswald Light"/>
              <a:sym typeface="Oswald Light"/>
            </a:endParaRPr>
          </a:p>
          <a:p>
            <a:pPr marL="342900" lvl="0" indent="-342900" algn="l" rtl="0">
              <a:lnSpc>
                <a:spcPct val="90000"/>
              </a:lnSpc>
              <a:spcBef>
                <a:spcPts val="400"/>
              </a:spcBef>
              <a:spcAft>
                <a:spcPts val="0"/>
              </a:spcAft>
              <a:buClr>
                <a:schemeClr val="lt1"/>
              </a:buClr>
              <a:buSzPts val="2100"/>
              <a:buChar char="•"/>
            </a:pPr>
            <a:r>
              <a:rPr lang="en-US" sz="2400" dirty="0">
                <a:solidFill>
                  <a:schemeClr val="lt1"/>
                </a:solidFill>
                <a:latin typeface="Oswald"/>
                <a:ea typeface="Oswald"/>
                <a:cs typeface="Oswald"/>
                <a:sym typeface="Oswald"/>
              </a:rPr>
              <a:t>Medical Emergencies</a:t>
            </a:r>
            <a:endParaRPr dirty="0"/>
          </a:p>
          <a:p>
            <a:pPr marL="558800" lvl="1" indent="-209550" algn="l" rtl="0">
              <a:lnSpc>
                <a:spcPct val="90000"/>
              </a:lnSpc>
              <a:spcBef>
                <a:spcPts val="400"/>
              </a:spcBef>
              <a:spcAft>
                <a:spcPts val="0"/>
              </a:spcAft>
              <a:buClr>
                <a:schemeClr val="lt1"/>
              </a:buClr>
              <a:buSzPts val="2100"/>
              <a:buFont typeface="Arial"/>
              <a:buChar char="–"/>
            </a:pPr>
            <a:r>
              <a:rPr lang="en-US" sz="2100" dirty="0">
                <a:solidFill>
                  <a:schemeClr val="lt1"/>
                </a:solidFill>
                <a:latin typeface="Oswald Light"/>
                <a:ea typeface="Oswald Light"/>
                <a:cs typeface="Oswald Light"/>
                <a:sym typeface="Oswald Light"/>
              </a:rPr>
              <a:t>Seizures</a:t>
            </a:r>
            <a:endParaRPr dirty="0"/>
          </a:p>
          <a:p>
            <a:pPr marL="635000" lvl="1" indent="-152400" algn="l" rtl="0">
              <a:lnSpc>
                <a:spcPct val="90000"/>
              </a:lnSpc>
              <a:spcBef>
                <a:spcPts val="400"/>
              </a:spcBef>
              <a:spcAft>
                <a:spcPts val="0"/>
              </a:spcAft>
              <a:buClr>
                <a:schemeClr val="lt1"/>
              </a:buClr>
              <a:buSzPts val="2100"/>
              <a:buNone/>
            </a:pPr>
            <a:endParaRPr dirty="0">
              <a:solidFill>
                <a:schemeClr val="lt1"/>
              </a:solidFill>
              <a:latin typeface="Oswald Light"/>
              <a:ea typeface="Oswald Light"/>
              <a:cs typeface="Oswald Light"/>
              <a:sym typeface="Oswald Light"/>
            </a:endParaRPr>
          </a:p>
          <a:p>
            <a:pPr marL="254000" lvl="0" indent="-254000" algn="l" rtl="0">
              <a:lnSpc>
                <a:spcPct val="90000"/>
              </a:lnSpc>
              <a:spcBef>
                <a:spcPts val="0"/>
              </a:spcBef>
              <a:spcAft>
                <a:spcPts val="0"/>
              </a:spcAft>
              <a:buClr>
                <a:schemeClr val="lt1"/>
              </a:buClr>
              <a:buSzPts val="2400"/>
              <a:buChar char="•"/>
            </a:pPr>
            <a:r>
              <a:rPr lang="en-US" sz="2400" dirty="0">
                <a:solidFill>
                  <a:schemeClr val="lt1"/>
                </a:solidFill>
                <a:latin typeface="Oswald"/>
                <a:ea typeface="Oswald"/>
                <a:cs typeface="Oswald"/>
                <a:sym typeface="Oswald"/>
              </a:rPr>
              <a:t>Victims of abuse or other crimes</a:t>
            </a:r>
            <a:endParaRPr sz="1100" dirty="0">
              <a:solidFill>
                <a:schemeClr val="lt1"/>
              </a:solidFill>
              <a:latin typeface="Oswald"/>
              <a:ea typeface="Oswald"/>
              <a:cs typeface="Oswald"/>
              <a:sym typeface="Oswald"/>
            </a:endParaRPr>
          </a:p>
          <a:p>
            <a:pPr marL="558800" lvl="1" indent="-209550" algn="l" rtl="0">
              <a:lnSpc>
                <a:spcPct val="90000"/>
              </a:lnSpc>
              <a:spcBef>
                <a:spcPts val="400"/>
              </a:spcBef>
              <a:spcAft>
                <a:spcPts val="0"/>
              </a:spcAft>
              <a:buClr>
                <a:schemeClr val="lt1"/>
              </a:buClr>
              <a:buSzPts val="2100"/>
              <a:buFont typeface="Arial"/>
              <a:buChar char="–"/>
            </a:pPr>
            <a:r>
              <a:rPr lang="en-US" sz="2100" dirty="0">
                <a:solidFill>
                  <a:schemeClr val="lt1"/>
                </a:solidFill>
                <a:latin typeface="Oswald Light"/>
                <a:ea typeface="Oswald Light"/>
                <a:cs typeface="Oswald Light"/>
                <a:sym typeface="Oswald Light"/>
              </a:rPr>
              <a:t>e.g., bullying/harassment, assault, material objects taken, physical/sexual abuse by caregivers/teachers</a:t>
            </a:r>
            <a:endParaRPr sz="1100" dirty="0">
              <a:solidFill>
                <a:schemeClr val="lt1"/>
              </a:solidFill>
              <a:latin typeface="Oswald Light"/>
              <a:ea typeface="Oswald Light"/>
              <a:cs typeface="Oswald Light"/>
              <a:sym typeface="Oswald Light"/>
            </a:endParaRPr>
          </a:p>
          <a:p>
            <a:pPr marL="558800" marR="0" lvl="1" indent="-76200" algn="l" rtl="0">
              <a:lnSpc>
                <a:spcPct val="90000"/>
              </a:lnSpc>
              <a:spcBef>
                <a:spcPts val="400"/>
              </a:spcBef>
              <a:spcAft>
                <a:spcPts val="0"/>
              </a:spcAft>
              <a:buClr>
                <a:schemeClr val="lt1"/>
              </a:buClr>
              <a:buSzPts val="2100"/>
              <a:buFont typeface="Arial"/>
              <a:buNone/>
            </a:pPr>
            <a:endParaRPr sz="2100" u="none" strike="noStrike" cap="none" dirty="0">
              <a:solidFill>
                <a:schemeClr val="lt1"/>
              </a:solidFill>
              <a:latin typeface="Oswald Light"/>
              <a:ea typeface="Oswald Light"/>
              <a:cs typeface="Oswald Light"/>
              <a:sym typeface="Oswald Light"/>
            </a:endParaRPr>
          </a:p>
        </p:txBody>
      </p:sp>
      <p:sp>
        <p:nvSpPr>
          <p:cNvPr id="2" name="Google Shape;184;p14">
            <a:extLst>
              <a:ext uri="{FF2B5EF4-FFF2-40B4-BE49-F238E27FC236}">
                <a16:creationId xmlns:a16="http://schemas.microsoft.com/office/drawing/2014/main" id="{24BC4088-09D4-B66F-AE27-DF6F5F7DFD46}"/>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Other Encounters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9741EB75-8D12-A2CB-74E1-50C61274F0A5}"/>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4"/>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7" name="Google Shape;267;p24"/>
          <p:cNvSpPr txBox="1">
            <a:spLocks noGrp="1" noRot="1" noMove="1" noResize="1" noEditPoints="1" noAdjustHandles="1" noChangeArrowheads="1" noChangeShapeType="1"/>
          </p:cNvSpPr>
          <p:nvPr>
            <p:ph type="body" idx="1"/>
          </p:nvPr>
        </p:nvSpPr>
        <p:spPr>
          <a:xfrm>
            <a:off x="628650" y="1268016"/>
            <a:ext cx="3319507" cy="3263504"/>
          </a:xfrm>
          <a:prstGeom prst="rect">
            <a:avLst/>
          </a:prstGeom>
          <a:noFill/>
          <a:ln>
            <a:noFill/>
          </a:ln>
        </p:spPr>
        <p:txBody>
          <a:bodyPr spcFirstLastPara="1" wrap="square" lIns="68575" tIns="34275" rIns="68575" bIns="34275" anchor="t" anchorCtr="0">
            <a:noAutofit/>
          </a:bodyPr>
          <a:lstStyle/>
          <a:p>
            <a:pPr marL="6350" marR="0" lvl="0" indent="0" algn="l" rtl="0">
              <a:lnSpc>
                <a:spcPct val="100000"/>
              </a:lnSpc>
              <a:spcBef>
                <a:spcPts val="0"/>
              </a:spcBef>
              <a:spcAft>
                <a:spcPts val="0"/>
              </a:spcAft>
              <a:buClr>
                <a:schemeClr val="dk1"/>
              </a:buClr>
              <a:buSzPts val="2100"/>
              <a:buNone/>
            </a:pPr>
            <a:r>
              <a:rPr lang="en-US" sz="2200" u="none" strike="noStrike" cap="none" dirty="0">
                <a:solidFill>
                  <a:srgbClr val="7A7D82"/>
                </a:solidFill>
                <a:latin typeface="Oswald Light"/>
                <a:ea typeface="Oswald Light"/>
                <a:cs typeface="Oswald Light"/>
                <a:sym typeface="Oswald Light"/>
              </a:rPr>
              <a:t>**Pre-Survey**</a:t>
            </a:r>
            <a:endParaRPr sz="2200" dirty="0"/>
          </a:p>
          <a:p>
            <a:pPr marL="6350" marR="0" lvl="0" indent="0" algn="l" rtl="0">
              <a:lnSpc>
                <a:spcPct val="100000"/>
              </a:lnSpc>
              <a:spcBef>
                <a:spcPts val="0"/>
              </a:spcBef>
              <a:spcAft>
                <a:spcPts val="0"/>
              </a:spcAft>
              <a:buClr>
                <a:schemeClr val="dk1"/>
              </a:buClr>
              <a:buSzPts val="2100"/>
              <a:buNone/>
            </a:pPr>
            <a:endParaRPr sz="2200" u="none" strike="noStrike" cap="none" dirty="0">
              <a:solidFill>
                <a:schemeClr val="lt1"/>
              </a:solidFill>
              <a:latin typeface="Oswald Light"/>
              <a:ea typeface="Oswald Light"/>
              <a:cs typeface="Oswald Light"/>
              <a:sym typeface="Oswald Light"/>
            </a:endParaRPr>
          </a:p>
          <a:p>
            <a:pPr marL="6350" marR="0" lvl="0" indent="0" algn="l" rtl="0">
              <a:lnSpc>
                <a:spcPct val="100000"/>
              </a:lnSpc>
              <a:spcBef>
                <a:spcPts val="0"/>
              </a:spcBef>
              <a:spcAft>
                <a:spcPts val="0"/>
              </a:spcAft>
              <a:buClr>
                <a:schemeClr val="dk1"/>
              </a:buClr>
              <a:buSzPts val="2100"/>
              <a:buNone/>
            </a:pPr>
            <a:r>
              <a:rPr lang="en-US" sz="2200" u="none" strike="noStrike" cap="none" dirty="0">
                <a:solidFill>
                  <a:srgbClr val="7A7D82"/>
                </a:solidFill>
                <a:latin typeface="Oswald Light"/>
                <a:ea typeface="Oswald Light"/>
                <a:cs typeface="Oswald Light"/>
                <a:sym typeface="Oswald Light"/>
              </a:rPr>
              <a:t>• Definition &amp; History of Autism</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Characteristics </a:t>
            </a:r>
            <a:r>
              <a:rPr lang="en-US" sz="2200" u="none" strike="noStrike" cap="none" dirty="0">
                <a:solidFill>
                  <a:srgbClr val="7A7D82"/>
                </a:solidFill>
                <a:latin typeface="Oswald Light"/>
                <a:ea typeface="Oswald Light"/>
                <a:cs typeface="Oswald Light"/>
                <a:sym typeface="Oswald Light"/>
              </a:rPr>
              <a:t>of Autism</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chemeClr val="lt1"/>
                </a:solidFill>
                <a:latin typeface="Oswald Light"/>
                <a:ea typeface="Oswald Light"/>
                <a:cs typeface="Oswald Light"/>
                <a:sym typeface="Oswald Light"/>
              </a:rPr>
              <a:t>• Strategies</a:t>
            </a:r>
            <a:endParaRPr sz="2200" dirty="0">
              <a:solidFill>
                <a:schemeClr val="lt1"/>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a:t>
            </a:r>
            <a:r>
              <a:rPr lang="en-US" sz="2200" u="none" strike="noStrike" cap="none" dirty="0">
                <a:solidFill>
                  <a:srgbClr val="7A7D82"/>
                </a:solidFill>
                <a:latin typeface="Oswald Light"/>
                <a:ea typeface="Oswald Light"/>
                <a:cs typeface="Oswald Light"/>
                <a:sym typeface="Oswald Light"/>
              </a:rPr>
              <a:t>Resources</a:t>
            </a:r>
            <a:endParaRPr sz="2200" dirty="0"/>
          </a:p>
          <a:p>
            <a:pPr marL="6350" marR="0" lvl="0" indent="0" algn="l" rtl="0">
              <a:lnSpc>
                <a:spcPct val="100000"/>
              </a:lnSpc>
              <a:spcBef>
                <a:spcPts val="800"/>
              </a:spcBef>
              <a:spcAft>
                <a:spcPts val="0"/>
              </a:spcAft>
              <a:buClr>
                <a:schemeClr val="dk1"/>
              </a:buClr>
              <a:buSzPts val="2100"/>
              <a:buNone/>
            </a:pPr>
            <a:endParaRPr sz="2200" dirty="0">
              <a:solidFill>
                <a:srgbClr val="7A7D82"/>
              </a:solidFill>
              <a:latin typeface="Oswald Light"/>
              <a:ea typeface="Oswald Light"/>
              <a:cs typeface="Oswald Light"/>
              <a:sym typeface="Oswald Light"/>
            </a:endParaRPr>
          </a:p>
          <a:p>
            <a:pPr marL="6350" marR="0" lvl="0" indent="0" algn="l" rtl="0">
              <a:lnSpc>
                <a:spcPct val="100000"/>
              </a:lnSpc>
              <a:spcBef>
                <a:spcPts val="800"/>
              </a:spcBef>
              <a:spcAft>
                <a:spcPts val="0"/>
              </a:spcAft>
              <a:buClr>
                <a:schemeClr val="dk1"/>
              </a:buClr>
              <a:buSzPts val="2100"/>
              <a:buNone/>
            </a:pPr>
            <a:r>
              <a:rPr lang="en-US" sz="2200" dirty="0">
                <a:solidFill>
                  <a:srgbClr val="7A7D82"/>
                </a:solidFill>
                <a:latin typeface="Oswald Light"/>
                <a:ea typeface="Oswald Light"/>
                <a:cs typeface="Oswald Light"/>
                <a:sym typeface="Oswald Light"/>
              </a:rPr>
              <a:t>**Post-Survey**</a:t>
            </a:r>
            <a:endParaRPr sz="2200" dirty="0"/>
          </a:p>
          <a:p>
            <a:pPr marL="381000" marR="0" lvl="0" indent="-241300" algn="l" rtl="0">
              <a:lnSpc>
                <a:spcPct val="100000"/>
              </a:lnSpc>
              <a:spcBef>
                <a:spcPts val="2400"/>
              </a:spcBef>
              <a:spcAft>
                <a:spcPts val="0"/>
              </a:spcAft>
              <a:buClr>
                <a:schemeClr val="dk1"/>
              </a:buClr>
              <a:buSzPts val="2100"/>
              <a:buFont typeface="Calibri"/>
              <a:buNone/>
            </a:pPr>
            <a:endParaRPr sz="2000" dirty="0">
              <a:solidFill>
                <a:schemeClr val="lt1"/>
              </a:solidFill>
              <a:latin typeface="Oswald Light"/>
              <a:ea typeface="Oswald Light"/>
              <a:cs typeface="Oswald Light"/>
              <a:sym typeface="Oswald Light"/>
            </a:endParaRPr>
          </a:p>
          <a:p>
            <a:pPr marL="6350" marR="0" lvl="0" indent="0" algn="l" rtl="0">
              <a:lnSpc>
                <a:spcPct val="100000"/>
              </a:lnSpc>
              <a:spcBef>
                <a:spcPts val="2400"/>
              </a:spcBef>
              <a:spcAft>
                <a:spcPts val="1600"/>
              </a:spcAft>
              <a:buClr>
                <a:schemeClr val="dk1"/>
              </a:buClr>
              <a:buSzPts val="2100"/>
              <a:buNone/>
            </a:pPr>
            <a:endParaRPr sz="2000" dirty="0">
              <a:solidFill>
                <a:schemeClr val="lt1"/>
              </a:solidFill>
              <a:latin typeface="Oswald Light"/>
              <a:ea typeface="Oswald Light"/>
              <a:cs typeface="Oswald Light"/>
              <a:sym typeface="Oswald Light"/>
            </a:endParaRPr>
          </a:p>
        </p:txBody>
      </p:sp>
      <p:pic>
        <p:nvPicPr>
          <p:cNvPr id="268" name="Google Shape;268;p24"/>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5134926" y="857250"/>
            <a:ext cx="3251200" cy="3429000"/>
          </a:xfrm>
          <a:prstGeom prst="rect">
            <a:avLst/>
          </a:prstGeom>
          <a:noFill/>
          <a:ln>
            <a:noFill/>
          </a:ln>
        </p:spPr>
      </p:pic>
      <p:sp>
        <p:nvSpPr>
          <p:cNvPr id="2" name="Google Shape;184;p14">
            <a:extLst>
              <a:ext uri="{FF2B5EF4-FFF2-40B4-BE49-F238E27FC236}">
                <a16:creationId xmlns:a16="http://schemas.microsoft.com/office/drawing/2014/main" id="{007F0AAD-8A65-789C-32AE-238992039920}"/>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Today’s Agenda</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E773107A-C8DD-2D8F-B4C6-0BDD6D99DBDD}"/>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74" name="Google Shape;274;p25"/>
          <p:cNvSpPr/>
          <p:nvPr/>
        </p:nvSpPr>
        <p:spPr>
          <a:xfrm>
            <a:off x="-1" y="1628078"/>
            <a:ext cx="9143999" cy="1887344"/>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75" name="Google Shape;275;p25"/>
          <p:cNvSpPr txBox="1">
            <a:spLocks noGrp="1" noRot="1" noMove="1" noResize="1" noEditPoints="1" noAdjustHandles="1" noChangeArrowheads="1" noChangeShapeType="1"/>
          </p:cNvSpPr>
          <p:nvPr>
            <p:ph type="body" idx="1"/>
          </p:nvPr>
        </p:nvSpPr>
        <p:spPr>
          <a:xfrm>
            <a:off x="383773" y="1991498"/>
            <a:ext cx="8509705" cy="1160504"/>
          </a:xfrm>
          <a:prstGeom prst="rect">
            <a:avLst/>
          </a:prstGeom>
          <a:noFill/>
          <a:ln>
            <a:noFill/>
          </a:ln>
        </p:spPr>
        <p:txBody>
          <a:bodyPr spcFirstLastPara="1" wrap="square" lIns="68575" tIns="68575" rIns="68575" bIns="68575" anchor="t" anchorCtr="0">
            <a:noAutofit/>
          </a:bodyPr>
          <a:lstStyle/>
          <a:p>
            <a:pPr marL="95250" lvl="0" indent="0" algn="ctr" rtl="0">
              <a:lnSpc>
                <a:spcPct val="90000"/>
              </a:lnSpc>
              <a:spcBef>
                <a:spcPts val="800"/>
              </a:spcBef>
              <a:spcAft>
                <a:spcPts val="0"/>
              </a:spcAft>
              <a:buSzPts val="2100"/>
              <a:buNone/>
            </a:pPr>
            <a:r>
              <a:rPr lang="en-US" sz="3200" dirty="0">
                <a:solidFill>
                  <a:schemeClr val="lt1"/>
                </a:solidFill>
                <a:latin typeface="Oswald"/>
                <a:ea typeface="Oswald"/>
                <a:cs typeface="Oswald"/>
                <a:sym typeface="Oswald"/>
              </a:rPr>
              <a:t>Knowing communication is a challenge for individuals with autism, what can we do?</a:t>
            </a:r>
            <a:endParaRPr dirty="0"/>
          </a:p>
        </p:txBody>
      </p:sp>
      <p:sp>
        <p:nvSpPr>
          <p:cNvPr id="2" name="Google Shape;184;p14">
            <a:extLst>
              <a:ext uri="{FF2B5EF4-FFF2-40B4-BE49-F238E27FC236}">
                <a16:creationId xmlns:a16="http://schemas.microsoft.com/office/drawing/2014/main" id="{1DE49E43-21BC-8415-1DD9-4CB4D898BD81}"/>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Ask yourse</a:t>
            </a:r>
            <a:r>
              <a:rPr lang="en-US" sz="3600" dirty="0">
                <a:solidFill>
                  <a:schemeClr val="lt1"/>
                </a:solidFill>
                <a:latin typeface="Oswald"/>
                <a:ea typeface="Oswald"/>
                <a:cs typeface="Oswald"/>
                <a:sym typeface="Oswald"/>
              </a:rPr>
              <a:t>lf…</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1DC0774A-41E3-B17D-B1C8-A24232EF0ECA}"/>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6"/>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83" name="Google Shape;283;p26"/>
          <p:cNvPicPr preferRelativeResize="0">
            <a:picLocks/>
          </p:cNvPicPr>
          <p:nvPr/>
        </p:nvPicPr>
        <p:blipFill rotWithShape="1">
          <a:blip r:embed="rId3">
            <a:alphaModFix/>
          </a:blip>
          <a:srcRect/>
          <a:stretch/>
        </p:blipFill>
        <p:spPr>
          <a:xfrm>
            <a:off x="970844" y="758325"/>
            <a:ext cx="7304476" cy="4160520"/>
          </a:xfrm>
          <a:prstGeom prst="rect">
            <a:avLst/>
          </a:prstGeom>
          <a:noFill/>
          <a:ln>
            <a:noFill/>
          </a:ln>
        </p:spPr>
      </p:pic>
      <p:sp>
        <p:nvSpPr>
          <p:cNvPr id="2" name="Google Shape;184;p14">
            <a:extLst>
              <a:ext uri="{FF2B5EF4-FFF2-40B4-BE49-F238E27FC236}">
                <a16:creationId xmlns:a16="http://schemas.microsoft.com/office/drawing/2014/main" id="{20B27C64-B003-AE70-02E6-6EAB773EA597}"/>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Use an Alternative Form of Communication</a:t>
            </a:r>
            <a:endParaRPr sz="3600" b="0" i="0" u="none" strike="noStrike" cap="none" dirty="0">
              <a:solidFill>
                <a:schemeClr val="lt1"/>
              </a:solidFill>
              <a:latin typeface="Oswald"/>
              <a:ea typeface="Oswald"/>
              <a:cs typeface="Oswald"/>
              <a:sym typeface="Oswald"/>
            </a:endParaRPr>
          </a:p>
        </p:txBody>
      </p:sp>
      <p:sp>
        <p:nvSpPr>
          <p:cNvPr id="4" name="Footer Placeholder 2">
            <a:extLst>
              <a:ext uri="{FF2B5EF4-FFF2-40B4-BE49-F238E27FC236}">
                <a16:creationId xmlns:a16="http://schemas.microsoft.com/office/drawing/2014/main" id="{D3E3D6D4-3CDE-C2BE-C310-E79557F9AEC6}"/>
              </a:ext>
            </a:extLst>
          </p:cNvPr>
          <p:cNvSpPr>
            <a:spLocks noGrp="1" noRot="1" noMove="1" noResize="1" noEditPoints="1" noAdjustHandles="1" noChangeArrowheads="1" noChangeShapeType="1"/>
          </p:cNvSpPr>
          <p:nvPr>
            <p:ph type="ftr" idx="11"/>
          </p:nvPr>
        </p:nvSpPr>
        <p:spPr>
          <a:xfrm>
            <a:off x="3028950" y="4918844"/>
            <a:ext cx="3086100" cy="224655"/>
          </a:xfrm>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1" name="Google Shape;291;p27"/>
          <p:cNvSpPr txBox="1">
            <a:spLocks noGrp="1" noRot="1" noMove="1" noResize="1" noEditPoints="1" noAdjustHandles="1" noChangeArrowheads="1" noChangeShapeType="1"/>
          </p:cNvSpPr>
          <p:nvPr>
            <p:ph type="body" idx="1"/>
          </p:nvPr>
        </p:nvSpPr>
        <p:spPr>
          <a:xfrm>
            <a:off x="383775" y="1128298"/>
            <a:ext cx="8409496" cy="1790265"/>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800"/>
              </a:spcBef>
              <a:spcAft>
                <a:spcPts val="0"/>
              </a:spcAft>
              <a:buClr>
                <a:schemeClr val="lt1"/>
              </a:buClr>
              <a:buSzPts val="1700"/>
              <a:buNone/>
            </a:pPr>
            <a:r>
              <a:rPr lang="en-US" sz="2400" u="none" strike="noStrike" cap="none" dirty="0">
                <a:solidFill>
                  <a:schemeClr val="lt1"/>
                </a:solidFill>
                <a:latin typeface="Oswald Light" panose="00000400000000000000" pitchFamily="2" charset="0"/>
                <a:ea typeface="Oswald"/>
                <a:cs typeface="Oswald"/>
                <a:sym typeface="Oswald"/>
              </a:rPr>
              <a:t>Contact caregivers and/or people who know the person well </a:t>
            </a:r>
            <a:r>
              <a:rPr lang="en-US" sz="2400" dirty="0">
                <a:solidFill>
                  <a:schemeClr val="lt1"/>
                </a:solidFill>
                <a:latin typeface="Oswald Light" panose="00000400000000000000" pitchFamily="2" charset="0"/>
                <a:ea typeface="Oswald"/>
                <a:cs typeface="Oswald"/>
                <a:sym typeface="Oswald"/>
              </a:rPr>
              <a:t>(e.g., siblings, </a:t>
            </a:r>
            <a:r>
              <a:rPr lang="en-US" sz="2400" u="none" strike="noStrike" cap="none" dirty="0">
                <a:solidFill>
                  <a:schemeClr val="lt1"/>
                </a:solidFill>
                <a:latin typeface="Oswald Light" panose="00000400000000000000" pitchFamily="2" charset="0"/>
                <a:ea typeface="Oswald"/>
                <a:cs typeface="Oswald"/>
                <a:sym typeface="Oswald"/>
              </a:rPr>
              <a:t>teachers, or therapists if you work in </a:t>
            </a:r>
            <a:r>
              <a:rPr lang="en-US" sz="2400" dirty="0">
                <a:solidFill>
                  <a:schemeClr val="lt1"/>
                </a:solidFill>
                <a:latin typeface="Oswald Light" panose="00000400000000000000" pitchFamily="2" charset="0"/>
                <a:ea typeface="Oswald"/>
                <a:cs typeface="Oswald"/>
                <a:sym typeface="Oswald"/>
              </a:rPr>
              <a:t>s</a:t>
            </a:r>
            <a:r>
              <a:rPr lang="en-US" sz="2400" u="none" strike="noStrike" cap="none" dirty="0">
                <a:solidFill>
                  <a:schemeClr val="lt1"/>
                </a:solidFill>
                <a:latin typeface="Oswald Light" panose="00000400000000000000" pitchFamily="2" charset="0"/>
                <a:ea typeface="Oswald"/>
                <a:cs typeface="Oswald"/>
                <a:sym typeface="Oswald"/>
              </a:rPr>
              <a:t>chool or other community settings)</a:t>
            </a:r>
            <a:endParaRPr lang="en-US" sz="1800" dirty="0">
              <a:latin typeface="Oswald Light" panose="00000400000000000000" pitchFamily="2" charset="0"/>
            </a:endParaRPr>
          </a:p>
          <a:p>
            <a:pPr marL="0" marR="0" lvl="0" indent="0" algn="l" rtl="0">
              <a:lnSpc>
                <a:spcPct val="90000"/>
              </a:lnSpc>
              <a:spcBef>
                <a:spcPts val="800"/>
              </a:spcBef>
              <a:spcAft>
                <a:spcPts val="0"/>
              </a:spcAft>
              <a:buClr>
                <a:schemeClr val="lt1"/>
              </a:buClr>
              <a:buSzPts val="1700"/>
              <a:buNone/>
            </a:pPr>
            <a:endParaRPr lang="en-US" sz="2400" u="none" strike="noStrike" cap="none" dirty="0">
              <a:solidFill>
                <a:schemeClr val="lt1"/>
              </a:solidFill>
              <a:latin typeface="Oswald Light"/>
              <a:ea typeface="Oswald Light"/>
              <a:cs typeface="Oswald Light"/>
              <a:sym typeface="Oswald Light"/>
            </a:endParaRPr>
          </a:p>
          <a:p>
            <a:pPr marL="0" marR="0" lvl="0" indent="0" algn="l" rtl="0">
              <a:lnSpc>
                <a:spcPct val="90000"/>
              </a:lnSpc>
              <a:spcBef>
                <a:spcPts val="800"/>
              </a:spcBef>
              <a:spcAft>
                <a:spcPts val="0"/>
              </a:spcAft>
              <a:buClr>
                <a:schemeClr val="lt1"/>
              </a:buClr>
              <a:buSzPts val="1700"/>
              <a:buNone/>
            </a:pPr>
            <a:r>
              <a:rPr lang="en-US" sz="2400" u="none" strike="noStrike" cap="none" dirty="0">
                <a:solidFill>
                  <a:schemeClr val="lt1"/>
                </a:solidFill>
                <a:latin typeface="Oswald Light"/>
                <a:ea typeface="Oswald Light"/>
                <a:cs typeface="Oswald Light"/>
                <a:sym typeface="Oswald Light"/>
              </a:rPr>
              <a:t>Call ASAP and ask for suggestions for interacting with the individual with ASD</a:t>
            </a:r>
            <a:endParaRPr sz="2400" dirty="0">
              <a:solidFill>
                <a:schemeClr val="lt1"/>
              </a:solidFill>
              <a:latin typeface="Oswald Light"/>
              <a:ea typeface="Oswald Light"/>
              <a:cs typeface="Oswald Light"/>
              <a:sym typeface="Oswald Light"/>
            </a:endParaRPr>
          </a:p>
          <a:p>
            <a:pPr marL="520700" marR="0" lvl="1" indent="-88900" algn="l" rtl="0">
              <a:lnSpc>
                <a:spcPct val="90000"/>
              </a:lnSpc>
              <a:spcBef>
                <a:spcPts val="400"/>
              </a:spcBef>
              <a:spcAft>
                <a:spcPts val="0"/>
              </a:spcAft>
              <a:buClr>
                <a:schemeClr val="lt1"/>
              </a:buClr>
              <a:buSzPts val="1400"/>
              <a:buFont typeface="Arial"/>
              <a:buNone/>
            </a:pPr>
            <a:endParaRPr sz="1400"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400"/>
              <a:buFont typeface="Arial"/>
              <a:buNone/>
            </a:pPr>
            <a:endParaRPr sz="14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17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1700"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700"/>
              <a:buFont typeface="Arial"/>
              <a:buNone/>
            </a:pPr>
            <a:endParaRPr sz="17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1600"/>
              </a:spcAft>
              <a:buClr>
                <a:schemeClr val="lt1"/>
              </a:buClr>
              <a:buSzPts val="1700"/>
              <a:buFont typeface="Arial"/>
              <a:buNone/>
            </a:pPr>
            <a:endParaRPr sz="1700" u="none" strike="noStrike" cap="none" dirty="0">
              <a:solidFill>
                <a:schemeClr val="lt1"/>
              </a:solidFill>
              <a:latin typeface="Oswald Light"/>
              <a:ea typeface="Oswald Light"/>
              <a:cs typeface="Oswald Light"/>
              <a:sym typeface="Oswald Light"/>
            </a:endParaRPr>
          </a:p>
        </p:txBody>
      </p:sp>
      <p:sp>
        <p:nvSpPr>
          <p:cNvPr id="292" name="Google Shape;292;p27"/>
          <p:cNvSpPr/>
          <p:nvPr/>
        </p:nvSpPr>
        <p:spPr>
          <a:xfrm>
            <a:off x="194208" y="3363334"/>
            <a:ext cx="2082774" cy="123336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3" name="Google Shape;293;p27"/>
          <p:cNvSpPr txBox="1">
            <a:spLocks noGrp="1" noRot="1" noMove="1" noResize="1" noEditPoints="1" noAdjustHandles="1" noChangeArrowheads="1" noChangeShapeType="1"/>
          </p:cNvSpPr>
          <p:nvPr/>
        </p:nvSpPr>
        <p:spPr>
          <a:xfrm>
            <a:off x="194208" y="3363335"/>
            <a:ext cx="2082774" cy="123336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1600" b="0" i="0" u="none" strike="noStrike" cap="none" dirty="0">
                <a:solidFill>
                  <a:schemeClr val="lt1"/>
                </a:solidFill>
                <a:latin typeface="Oswald Light"/>
                <a:ea typeface="Oswald Light"/>
                <a:cs typeface="Oswald Light"/>
                <a:sym typeface="Oswald Light"/>
              </a:rPr>
              <a:t>What are their likes or special interests?</a:t>
            </a:r>
            <a:endParaRPr sz="1000" b="0" i="0" u="none" strike="noStrike" cap="none" dirty="0">
              <a:solidFill>
                <a:schemeClr val="lt1"/>
              </a:solidFill>
              <a:latin typeface="Oswald Light"/>
              <a:ea typeface="Oswald Light"/>
              <a:cs typeface="Oswald Light"/>
              <a:sym typeface="Oswald Light"/>
            </a:endParaRPr>
          </a:p>
        </p:txBody>
      </p:sp>
      <p:sp>
        <p:nvSpPr>
          <p:cNvPr id="294" name="Google Shape;294;p27"/>
          <p:cNvSpPr/>
          <p:nvPr/>
        </p:nvSpPr>
        <p:spPr>
          <a:xfrm>
            <a:off x="2417307" y="3363334"/>
            <a:ext cx="2082774" cy="1233364"/>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5" name="Google Shape;295;p27"/>
          <p:cNvSpPr txBox="1">
            <a:spLocks noGrp="1" noRot="1" noMove="1" noResize="1" noEditPoints="1" noAdjustHandles="1" noChangeArrowheads="1" noChangeShapeType="1"/>
          </p:cNvSpPr>
          <p:nvPr/>
        </p:nvSpPr>
        <p:spPr>
          <a:xfrm>
            <a:off x="2582227" y="3363334"/>
            <a:ext cx="1752853" cy="123336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1600" b="0" i="0" u="none" strike="noStrike" cap="none" dirty="0">
                <a:solidFill>
                  <a:schemeClr val="lt1"/>
                </a:solidFill>
                <a:latin typeface="Oswald Light"/>
                <a:ea typeface="Oswald Light"/>
                <a:cs typeface="Oswald Light"/>
                <a:sym typeface="Oswald Light"/>
              </a:rPr>
              <a:t>How do they communicate?</a:t>
            </a:r>
            <a:endParaRPr sz="1000" b="0" i="0" u="none" strike="noStrike" cap="none" dirty="0">
              <a:solidFill>
                <a:schemeClr val="lt1"/>
              </a:solidFill>
              <a:latin typeface="Oswald Light"/>
              <a:ea typeface="Oswald Light"/>
              <a:cs typeface="Oswald Light"/>
              <a:sym typeface="Oswald Light"/>
            </a:endParaRPr>
          </a:p>
        </p:txBody>
      </p:sp>
      <p:sp>
        <p:nvSpPr>
          <p:cNvPr id="296" name="Google Shape;296;p27"/>
          <p:cNvSpPr/>
          <p:nvPr/>
        </p:nvSpPr>
        <p:spPr>
          <a:xfrm>
            <a:off x="4640406" y="3363334"/>
            <a:ext cx="2082774" cy="123336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7" name="Google Shape;297;p27"/>
          <p:cNvSpPr txBox="1">
            <a:spLocks noGrp="1" noRot="1" noMove="1" noResize="1" noEditPoints="1" noAdjustHandles="1" noChangeArrowheads="1" noChangeShapeType="1"/>
          </p:cNvSpPr>
          <p:nvPr/>
        </p:nvSpPr>
        <p:spPr>
          <a:xfrm>
            <a:off x="4665002" y="3363334"/>
            <a:ext cx="2058178" cy="123336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1600" b="0" i="0" u="none" strike="noStrike" cap="none" dirty="0">
                <a:solidFill>
                  <a:schemeClr val="lt1"/>
                </a:solidFill>
                <a:latin typeface="Oswald Light"/>
                <a:ea typeface="Oswald Light"/>
                <a:cs typeface="Oswald Light"/>
                <a:sym typeface="Oswald Light"/>
              </a:rPr>
              <a:t>What are their favorite places to visit?</a:t>
            </a:r>
            <a:endParaRPr sz="1000" b="0" i="0" u="none" strike="noStrike" cap="none" dirty="0">
              <a:solidFill>
                <a:schemeClr val="lt1"/>
              </a:solidFill>
              <a:latin typeface="Oswald Light"/>
              <a:ea typeface="Oswald Light"/>
              <a:cs typeface="Oswald Light"/>
              <a:sym typeface="Oswald Light"/>
            </a:endParaRPr>
          </a:p>
        </p:txBody>
      </p:sp>
      <p:sp>
        <p:nvSpPr>
          <p:cNvPr id="298" name="Google Shape;298;p27"/>
          <p:cNvSpPr/>
          <p:nvPr/>
        </p:nvSpPr>
        <p:spPr>
          <a:xfrm>
            <a:off x="6863505" y="3363334"/>
            <a:ext cx="2082774" cy="1233364"/>
          </a:xfrm>
          <a:prstGeom prst="rect">
            <a:avLst/>
          </a:prstGeom>
          <a:solidFill>
            <a:srgbClr val="7A7D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9" name="Google Shape;299;p27"/>
          <p:cNvSpPr txBox="1">
            <a:spLocks noGrp="1" noRot="1" noMove="1" noResize="1" noEditPoints="1" noAdjustHandles="1" noChangeArrowheads="1" noChangeShapeType="1"/>
          </p:cNvSpPr>
          <p:nvPr/>
        </p:nvSpPr>
        <p:spPr>
          <a:xfrm>
            <a:off x="6863505" y="3363334"/>
            <a:ext cx="2082774" cy="123336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1600" b="0" i="0" u="none" strike="noStrike" cap="none" dirty="0">
                <a:solidFill>
                  <a:schemeClr val="lt1"/>
                </a:solidFill>
                <a:latin typeface="Oswald Light"/>
                <a:ea typeface="Oswald Light"/>
                <a:cs typeface="Oswald Light"/>
                <a:sym typeface="Oswald Light"/>
              </a:rPr>
              <a:t>Are they currently having a “meltdown?”</a:t>
            </a:r>
            <a:endParaRPr sz="1000" b="0" i="0" u="none" strike="noStrike" cap="none" dirty="0">
              <a:solidFill>
                <a:schemeClr val="lt1"/>
              </a:solidFill>
              <a:latin typeface="Oswald Light"/>
              <a:ea typeface="Oswald Light"/>
              <a:cs typeface="Oswald Light"/>
              <a:sym typeface="Oswald Light"/>
            </a:endParaRPr>
          </a:p>
        </p:txBody>
      </p:sp>
      <p:sp>
        <p:nvSpPr>
          <p:cNvPr id="2" name="Google Shape;184;p14">
            <a:extLst>
              <a:ext uri="{FF2B5EF4-FFF2-40B4-BE49-F238E27FC236}">
                <a16:creationId xmlns:a16="http://schemas.microsoft.com/office/drawing/2014/main" id="{65F68278-8B9D-D89B-A614-00C19BE986AC}"/>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Tips for Encounters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7B880A73-E99B-8F93-296E-CCC568CE84C8}"/>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8"/>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05" name="Google Shape;305;p28"/>
          <p:cNvSpPr>
            <a:spLocks noGrp="1" noRot="1" noMove="1" noResize="1" noEditPoints="1" noAdjustHandles="1" noChangeArrowheads="1" noChangeShapeType="1"/>
          </p:cNvSpPr>
          <p:nvPr/>
        </p:nvSpPr>
        <p:spPr>
          <a:xfrm>
            <a:off x="1" y="1764002"/>
            <a:ext cx="9143999" cy="1887344"/>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06" name="Google Shape;306;p28"/>
          <p:cNvSpPr txBox="1">
            <a:spLocks noGrp="1"/>
          </p:cNvSpPr>
          <p:nvPr>
            <p:ph type="body" idx="1"/>
          </p:nvPr>
        </p:nvSpPr>
        <p:spPr>
          <a:xfrm>
            <a:off x="971955" y="1764002"/>
            <a:ext cx="7200090" cy="1160504"/>
          </a:xfrm>
          <a:prstGeom prst="rect">
            <a:avLst/>
          </a:prstGeom>
          <a:noFill/>
          <a:ln>
            <a:noFill/>
          </a:ln>
        </p:spPr>
        <p:txBody>
          <a:bodyPr spcFirstLastPara="1" wrap="square" lIns="68575" tIns="68575" rIns="68575" bIns="68575" anchor="t" anchorCtr="0">
            <a:noAutofit/>
          </a:bodyPr>
          <a:lstStyle/>
          <a:p>
            <a:pPr marL="95250" lvl="0" indent="0" algn="ctr" rtl="0">
              <a:lnSpc>
                <a:spcPct val="90000"/>
              </a:lnSpc>
              <a:spcBef>
                <a:spcPts val="800"/>
              </a:spcBef>
              <a:spcAft>
                <a:spcPts val="0"/>
              </a:spcAft>
              <a:buSzPts val="2100"/>
              <a:buNone/>
            </a:pPr>
            <a:r>
              <a:rPr lang="en-US" sz="3200" dirty="0">
                <a:solidFill>
                  <a:schemeClr val="lt1"/>
                </a:solidFill>
                <a:latin typeface="Oswald"/>
                <a:ea typeface="Oswald"/>
                <a:cs typeface="Oswald"/>
                <a:sym typeface="Oswald"/>
              </a:rPr>
              <a:t>What other questions would you ask to caregivers if you called them in an emergency situation involving someone with autism?</a:t>
            </a:r>
            <a:endParaRPr dirty="0"/>
          </a:p>
        </p:txBody>
      </p:sp>
      <p:sp>
        <p:nvSpPr>
          <p:cNvPr id="2" name="Google Shape;184;p14">
            <a:extLst>
              <a:ext uri="{FF2B5EF4-FFF2-40B4-BE49-F238E27FC236}">
                <a16:creationId xmlns:a16="http://schemas.microsoft.com/office/drawing/2014/main" id="{91BCCBF5-AC27-7D06-A2FF-281BC6F28624}"/>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Ask yourself…</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754494E4-B7DF-6023-C374-E25B9CDD93B3}"/>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9"/>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14" name="Google Shape;314;p29"/>
          <p:cNvSpPr txBox="1">
            <a:spLocks noGrp="1" noRot="1" noMove="1" noResize="1" noEditPoints="1" noAdjustHandles="1" noChangeArrowheads="1" noChangeShapeType="1"/>
          </p:cNvSpPr>
          <p:nvPr>
            <p:ph type="body" idx="1"/>
          </p:nvPr>
        </p:nvSpPr>
        <p:spPr>
          <a:xfrm>
            <a:off x="383775" y="1200150"/>
            <a:ext cx="8760225" cy="3714749"/>
          </a:xfrm>
          <a:prstGeom prst="rect">
            <a:avLst/>
          </a:prstGeom>
          <a:noFill/>
          <a:ln>
            <a:noFill/>
          </a:ln>
        </p:spPr>
        <p:txBody>
          <a:bodyPr spcFirstLastPara="1" wrap="square" lIns="68575" tIns="34275" rIns="68575" bIns="34275" anchor="t" anchorCtr="0">
            <a:noAutofit/>
          </a:bodyPr>
          <a:lstStyle/>
          <a:p>
            <a:pPr marL="177800" marR="0" lvl="0" indent="-171450" algn="l" rtl="0">
              <a:lnSpc>
                <a:spcPct val="90000"/>
              </a:lnSpc>
              <a:spcBef>
                <a:spcPts val="800"/>
              </a:spcBef>
              <a:spcAft>
                <a:spcPts val="0"/>
              </a:spcAft>
              <a:buClr>
                <a:schemeClr val="lt1"/>
              </a:buClr>
              <a:buSzPts val="2100"/>
              <a:buFont typeface="Arial"/>
              <a:buChar char="•"/>
            </a:pPr>
            <a:r>
              <a:rPr lang="en-US" sz="2100" u="none" strike="noStrike" cap="none" dirty="0">
                <a:solidFill>
                  <a:schemeClr val="lt1"/>
                </a:solidFill>
                <a:latin typeface="Oswald"/>
                <a:ea typeface="Oswald"/>
                <a:cs typeface="Oswald"/>
                <a:sym typeface="Oswald"/>
              </a:rPr>
              <a:t>Talk in short, direct phrases and rephrase as needed</a:t>
            </a:r>
            <a:endParaRPr sz="2100" u="none" strike="noStrike" cap="none" dirty="0">
              <a:solidFill>
                <a:schemeClr val="lt1"/>
              </a:solidFill>
              <a:latin typeface="Oswald"/>
              <a:ea typeface="Oswald"/>
              <a:cs typeface="Oswald"/>
              <a:sym typeface="Oswald"/>
            </a:endParaRPr>
          </a:p>
          <a:p>
            <a:pPr marL="520700" marR="0" lvl="1" indent="-177800" algn="l" rtl="0">
              <a:lnSpc>
                <a:spcPct val="90000"/>
              </a:lnSpc>
              <a:spcBef>
                <a:spcPts val="400"/>
              </a:spcBef>
              <a:spcAft>
                <a:spcPts val="0"/>
              </a:spcAft>
              <a:buClr>
                <a:schemeClr val="lt1"/>
              </a:buClr>
              <a:buSzPts val="1800"/>
              <a:buFont typeface="Arial"/>
              <a:buChar char="•"/>
            </a:pPr>
            <a:r>
              <a:rPr lang="en-US" sz="1800" u="none" strike="noStrike" cap="none" dirty="0">
                <a:solidFill>
                  <a:schemeClr val="lt1"/>
                </a:solidFill>
                <a:latin typeface="Oswald Light"/>
                <a:ea typeface="Oswald Light"/>
                <a:cs typeface="Oswald Light"/>
                <a:sym typeface="Oswald Light"/>
              </a:rPr>
              <a:t>“Sit down. Hands in lap. Tell me your name.”</a:t>
            </a:r>
            <a:endParaRPr sz="1100" dirty="0">
              <a:solidFill>
                <a:schemeClr val="lt1"/>
              </a:solidFill>
              <a:latin typeface="Oswald Light"/>
              <a:ea typeface="Oswald Light"/>
              <a:cs typeface="Oswald Light"/>
              <a:sym typeface="Oswald Light"/>
            </a:endParaRPr>
          </a:p>
          <a:p>
            <a:pPr marL="177800" marR="0" lvl="0" indent="-171450" algn="l" rtl="0">
              <a:lnSpc>
                <a:spcPct val="90000"/>
              </a:lnSpc>
              <a:spcBef>
                <a:spcPts val="800"/>
              </a:spcBef>
              <a:spcAft>
                <a:spcPts val="0"/>
              </a:spcAft>
              <a:buClr>
                <a:schemeClr val="lt1"/>
              </a:buClr>
              <a:buSzPts val="2100"/>
              <a:buFont typeface="Arial"/>
              <a:buChar char="•"/>
            </a:pPr>
            <a:r>
              <a:rPr lang="en-US" sz="2100" u="none" strike="noStrike" cap="none" dirty="0">
                <a:solidFill>
                  <a:schemeClr val="lt1"/>
                </a:solidFill>
                <a:latin typeface="Oswald"/>
                <a:ea typeface="Oswald"/>
                <a:cs typeface="Oswald"/>
                <a:sym typeface="Oswald"/>
              </a:rPr>
              <a:t>Stay positive </a:t>
            </a:r>
            <a:endParaRPr sz="1100" dirty="0">
              <a:solidFill>
                <a:schemeClr val="lt1"/>
              </a:solidFill>
              <a:latin typeface="Oswald"/>
              <a:ea typeface="Oswald"/>
              <a:cs typeface="Oswald"/>
              <a:sym typeface="Oswald"/>
            </a:endParaRPr>
          </a:p>
          <a:p>
            <a:pPr marL="520700" marR="0" lvl="1" indent="-177800" algn="l" rtl="0">
              <a:lnSpc>
                <a:spcPct val="90000"/>
              </a:lnSpc>
              <a:spcBef>
                <a:spcPts val="400"/>
              </a:spcBef>
              <a:spcAft>
                <a:spcPts val="0"/>
              </a:spcAft>
              <a:buClr>
                <a:schemeClr val="lt1"/>
              </a:buClr>
              <a:buSzPts val="1800"/>
              <a:buFont typeface="Arial"/>
              <a:buChar char="•"/>
            </a:pPr>
            <a:r>
              <a:rPr lang="en-US" sz="1800" u="none" strike="noStrike" cap="none" dirty="0">
                <a:solidFill>
                  <a:schemeClr val="lt1"/>
                </a:solidFill>
                <a:latin typeface="Oswald Light"/>
                <a:ea typeface="Oswald Light"/>
                <a:cs typeface="Oswald Light"/>
                <a:sym typeface="Oswald Light"/>
              </a:rPr>
              <a:t>“Put your hands in your lap.” → Not: “Do not touch my badge!”</a:t>
            </a:r>
            <a:endParaRPr sz="1800" u="none" strike="noStrike" cap="none" dirty="0">
              <a:solidFill>
                <a:schemeClr val="lt1"/>
              </a:solidFill>
              <a:latin typeface="Oswald Light"/>
              <a:ea typeface="Oswald Light"/>
              <a:cs typeface="Oswald Light"/>
              <a:sym typeface="Oswald Light"/>
            </a:endParaRPr>
          </a:p>
          <a:p>
            <a:pPr marL="177800" marR="0" lvl="0" indent="-171450" algn="l" rtl="0">
              <a:lnSpc>
                <a:spcPct val="90000"/>
              </a:lnSpc>
              <a:spcBef>
                <a:spcPts val="800"/>
              </a:spcBef>
              <a:spcAft>
                <a:spcPts val="0"/>
              </a:spcAft>
              <a:buClr>
                <a:schemeClr val="lt1"/>
              </a:buClr>
              <a:buSzPts val="2100"/>
              <a:buFont typeface="Arial"/>
              <a:buChar char="•"/>
            </a:pPr>
            <a:r>
              <a:rPr lang="en-US" sz="2000" u="none" strike="noStrike" cap="none" dirty="0">
                <a:solidFill>
                  <a:schemeClr val="lt1"/>
                </a:solidFill>
                <a:latin typeface="Oswald"/>
                <a:ea typeface="Oswald"/>
                <a:cs typeface="Oswald"/>
                <a:sym typeface="Oswald"/>
              </a:rPr>
              <a:t>Use a calm, even voice</a:t>
            </a:r>
            <a:endParaRPr sz="2000" u="none" strike="noStrike" cap="none" dirty="0">
              <a:solidFill>
                <a:schemeClr val="lt1"/>
              </a:solidFill>
              <a:latin typeface="Oswald"/>
              <a:ea typeface="Oswald"/>
              <a:cs typeface="Oswald"/>
              <a:sym typeface="Oswald"/>
            </a:endParaRPr>
          </a:p>
          <a:p>
            <a:pPr marL="177800" lvl="0" indent="-171450" algn="l" rtl="0">
              <a:lnSpc>
                <a:spcPct val="90000"/>
              </a:lnSpc>
              <a:spcBef>
                <a:spcPts val="800"/>
              </a:spcBef>
              <a:spcAft>
                <a:spcPts val="0"/>
              </a:spcAft>
              <a:buClr>
                <a:schemeClr val="lt1"/>
              </a:buClr>
              <a:buSzPts val="2100"/>
              <a:buChar char="•"/>
            </a:pPr>
            <a:r>
              <a:rPr lang="en-US" sz="2000" dirty="0">
                <a:solidFill>
                  <a:schemeClr val="lt1"/>
                </a:solidFill>
                <a:latin typeface="Oswald"/>
                <a:ea typeface="Oswald"/>
                <a:cs typeface="Oswald"/>
                <a:sym typeface="Oswald"/>
              </a:rPr>
              <a:t>Look for an ID tag or a medical alert bracelet, especially if the individual is non-verbal</a:t>
            </a:r>
            <a:endParaRPr sz="2000" dirty="0">
              <a:solidFill>
                <a:schemeClr val="lt1"/>
              </a:solidFill>
              <a:latin typeface="Oswald"/>
              <a:ea typeface="Oswald"/>
              <a:cs typeface="Oswald"/>
              <a:sym typeface="Oswald"/>
            </a:endParaRPr>
          </a:p>
          <a:p>
            <a:pPr marL="177800" marR="0" lvl="0" indent="-171450" algn="l" rtl="0">
              <a:lnSpc>
                <a:spcPct val="90000"/>
              </a:lnSpc>
              <a:spcBef>
                <a:spcPts val="800"/>
              </a:spcBef>
              <a:spcAft>
                <a:spcPts val="0"/>
              </a:spcAft>
              <a:buClr>
                <a:schemeClr val="lt1"/>
              </a:buClr>
              <a:buSzPts val="2100"/>
              <a:buFont typeface="Arial"/>
              <a:buChar char="•"/>
            </a:pPr>
            <a:r>
              <a:rPr lang="en-US" sz="2000" u="none" strike="noStrike" cap="none" dirty="0">
                <a:solidFill>
                  <a:schemeClr val="lt1"/>
                </a:solidFill>
                <a:latin typeface="Oswald"/>
                <a:ea typeface="Oswald"/>
                <a:cs typeface="Oswald"/>
                <a:sym typeface="Oswald"/>
              </a:rPr>
              <a:t>Be patient – allow adequate wait time</a:t>
            </a:r>
            <a:endParaRPr sz="2000" dirty="0">
              <a:solidFill>
                <a:schemeClr val="lt1"/>
              </a:solidFill>
              <a:latin typeface="Oswald"/>
              <a:ea typeface="Oswald"/>
              <a:cs typeface="Oswald"/>
              <a:sym typeface="Oswald"/>
            </a:endParaRPr>
          </a:p>
          <a:p>
            <a:pPr marL="177800" marR="0" lvl="0" indent="-171450" algn="l" rtl="0">
              <a:lnSpc>
                <a:spcPct val="90000"/>
              </a:lnSpc>
              <a:spcBef>
                <a:spcPts val="800"/>
              </a:spcBef>
              <a:spcAft>
                <a:spcPts val="0"/>
              </a:spcAft>
              <a:buClr>
                <a:schemeClr val="lt1"/>
              </a:buClr>
              <a:buSzPts val="2100"/>
              <a:buFont typeface="Arial"/>
              <a:buChar char="•"/>
            </a:pPr>
            <a:r>
              <a:rPr lang="en-US" sz="2000" u="none" strike="noStrike" cap="none" dirty="0">
                <a:solidFill>
                  <a:schemeClr val="lt1"/>
                </a:solidFill>
                <a:latin typeface="Oswald"/>
                <a:ea typeface="Oswald"/>
                <a:cs typeface="Oswald"/>
                <a:sym typeface="Oswald"/>
              </a:rPr>
              <a:t>Consider the use of gestures or pictures</a:t>
            </a:r>
            <a:endParaRPr sz="2000" u="none" strike="noStrike" cap="none" dirty="0">
              <a:solidFill>
                <a:schemeClr val="lt1"/>
              </a:solidFill>
              <a:latin typeface="Oswald"/>
              <a:ea typeface="Oswald"/>
              <a:cs typeface="Oswald"/>
              <a:sym typeface="Oswald"/>
            </a:endParaRPr>
          </a:p>
          <a:p>
            <a:pPr marL="177800" marR="0" lvl="0" indent="-171450" algn="l" rtl="0">
              <a:lnSpc>
                <a:spcPct val="90000"/>
              </a:lnSpc>
              <a:spcBef>
                <a:spcPts val="800"/>
              </a:spcBef>
              <a:spcAft>
                <a:spcPts val="0"/>
              </a:spcAft>
              <a:buClr>
                <a:schemeClr val="lt1"/>
              </a:buClr>
              <a:buSzPts val="2100"/>
              <a:buFont typeface="Arial"/>
              <a:buChar char="•"/>
            </a:pPr>
            <a:r>
              <a:rPr lang="en-US" sz="2000" dirty="0">
                <a:solidFill>
                  <a:schemeClr val="lt1"/>
                </a:solidFill>
                <a:latin typeface="Oswald"/>
                <a:ea typeface="Oswald"/>
                <a:cs typeface="Oswald"/>
                <a:sym typeface="Oswald"/>
              </a:rPr>
              <a:t>One person speaking at a time</a:t>
            </a:r>
            <a:endParaRPr sz="2000" dirty="0">
              <a:solidFill>
                <a:schemeClr val="lt1"/>
              </a:solidFill>
              <a:latin typeface="Oswald"/>
              <a:ea typeface="Oswald"/>
              <a:cs typeface="Oswald"/>
              <a:sym typeface="Oswald"/>
            </a:endParaRPr>
          </a:p>
        </p:txBody>
      </p:sp>
      <p:sp>
        <p:nvSpPr>
          <p:cNvPr id="2" name="Google Shape;184;p14">
            <a:extLst>
              <a:ext uri="{FF2B5EF4-FFF2-40B4-BE49-F238E27FC236}">
                <a16:creationId xmlns:a16="http://schemas.microsoft.com/office/drawing/2014/main" id="{8A358853-CE2E-4632-0B2E-DACD3DAEF5A5}"/>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Tips for Encounters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81C87F57-54FC-DA82-CD04-2F2DF5EFD23D}"/>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0"/>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0" name="Google Shape;320;p30"/>
          <p:cNvSpPr/>
          <p:nvPr/>
        </p:nvSpPr>
        <p:spPr>
          <a:xfrm>
            <a:off x="-1" y="1628078"/>
            <a:ext cx="9143999" cy="1887344"/>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1" name="Google Shape;321;p30"/>
          <p:cNvSpPr txBox="1">
            <a:spLocks noGrp="1" noRot="1" noMove="1" noResize="1" noEditPoints="1" noAdjustHandles="1" noChangeArrowheads="1" noChangeShapeType="1"/>
          </p:cNvSpPr>
          <p:nvPr>
            <p:ph type="title"/>
          </p:nvPr>
        </p:nvSpPr>
        <p:spPr>
          <a:xfrm>
            <a:off x="383774" y="1860700"/>
            <a:ext cx="8296763" cy="14221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200" u="none" strike="noStrike" cap="none" dirty="0">
                <a:solidFill>
                  <a:schemeClr val="lt1"/>
                </a:solidFill>
                <a:latin typeface="Oswald"/>
                <a:ea typeface="Oswald"/>
                <a:cs typeface="Oswald"/>
                <a:sym typeface="Oswald"/>
              </a:rPr>
              <a:t>Please be empathetic with every single conversation you have with persons with autism, parents, guardians, or caregivers.</a:t>
            </a:r>
            <a:endParaRPr sz="3200" dirty="0">
              <a:solidFill>
                <a:schemeClr val="lt1"/>
              </a:solidFill>
              <a:latin typeface="Oswald"/>
              <a:ea typeface="Oswald"/>
              <a:cs typeface="Oswald"/>
              <a:sym typeface="Oswald"/>
            </a:endParaRPr>
          </a:p>
        </p:txBody>
      </p:sp>
      <p:sp>
        <p:nvSpPr>
          <p:cNvPr id="2" name="Google Shape;184;p14">
            <a:extLst>
              <a:ext uri="{FF2B5EF4-FFF2-40B4-BE49-F238E27FC236}">
                <a16:creationId xmlns:a16="http://schemas.microsoft.com/office/drawing/2014/main" id="{B2C855C5-FD45-F65D-0945-115B3C521F60}"/>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Keys Things to Remember</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6079F2DC-AA54-3ECD-D6E3-033F292C144C}"/>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a:spLocks noGrp="1" noRot="1" noMove="1" noResize="1" noEditPoints="1" noAdjustHandles="1" noChangeArrowheads="1" noChangeShapeType="1"/>
          </p:cNvSpPr>
          <p:nvPr/>
        </p:nvSpPr>
        <p:spPr>
          <a:xfrm>
            <a:off x="-1"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0" name="Google Shape;80;p3"/>
          <p:cNvSpPr>
            <a:spLocks noGrp="1" noRot="1" noMove="1" noResize="1" noEditPoints="1" noAdjustHandles="1" noChangeArrowheads="1" noChangeShapeType="1"/>
          </p:cNvSpPr>
          <p:nvPr/>
        </p:nvSpPr>
        <p:spPr>
          <a:xfrm>
            <a:off x="13655" y="2129492"/>
            <a:ext cx="9144000" cy="1590619"/>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82" name="Google Shape;82;p3"/>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3794934" y="548956"/>
            <a:ext cx="1581441" cy="2616909"/>
          </a:xfrm>
          <a:prstGeom prst="rect">
            <a:avLst/>
          </a:prstGeom>
          <a:noFill/>
          <a:ln>
            <a:noFill/>
          </a:ln>
        </p:spPr>
      </p:pic>
      <p:pic>
        <p:nvPicPr>
          <p:cNvPr id="83" name="Google Shape;83;p3"/>
          <p:cNvPicPr preferRelativeResize="0">
            <a:picLocks noGrp="1" noRot="1" noMove="1" noResize="1" noEditPoints="1" noAdjustHandles="1" noChangeArrowheads="1" noChangeShapeType="1" noCrop="1"/>
          </p:cNvPicPr>
          <p:nvPr/>
        </p:nvPicPr>
        <p:blipFill rotWithShape="1">
          <a:blip r:embed="rId4">
            <a:alphaModFix/>
          </a:blip>
          <a:srcRect l="5905" t="3119" r="5726" b="21563"/>
          <a:stretch/>
        </p:blipFill>
        <p:spPr>
          <a:xfrm>
            <a:off x="905256" y="1298448"/>
            <a:ext cx="2423160" cy="3364992"/>
          </a:xfrm>
          <a:prstGeom prst="rect">
            <a:avLst/>
          </a:prstGeom>
          <a:noFill/>
          <a:ln>
            <a:noFill/>
          </a:ln>
        </p:spPr>
      </p:pic>
      <p:pic>
        <p:nvPicPr>
          <p:cNvPr id="84" name="Google Shape;84;p3"/>
          <p:cNvPicPr preferRelativeResize="0">
            <a:picLocks noGrp="1" noRot="1" noMove="1" noResize="1" noEditPoints="1" noAdjustHandles="1" noChangeArrowheads="1" noChangeShapeType="1" noCrop="1"/>
          </p:cNvPicPr>
          <p:nvPr/>
        </p:nvPicPr>
        <p:blipFill rotWithShape="1">
          <a:blip r:embed="rId5">
            <a:alphaModFix/>
          </a:blip>
          <a:srcRect l="4473" t="2152" r="4603" b="22531"/>
          <a:stretch/>
        </p:blipFill>
        <p:spPr>
          <a:xfrm>
            <a:off x="5842894" y="1298448"/>
            <a:ext cx="2395850" cy="3364992"/>
          </a:xfrm>
          <a:prstGeom prst="rect">
            <a:avLst/>
          </a:prstGeom>
          <a:noFill/>
          <a:ln>
            <a:noFill/>
          </a:ln>
        </p:spPr>
      </p:pic>
      <p:sp>
        <p:nvSpPr>
          <p:cNvPr id="4" name="Google Shape;184;p14">
            <a:extLst>
              <a:ext uri="{FF2B5EF4-FFF2-40B4-BE49-F238E27FC236}">
                <a16:creationId xmlns:a16="http://schemas.microsoft.com/office/drawing/2014/main" id="{97855940-407A-A19A-65B8-3611605DCB5D}"/>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Our Roots</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29FEB83F-0C29-06BF-FCC3-B143BAC8084D}"/>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1"/>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8" name="Google Shape;328;p31"/>
          <p:cNvSpPr txBox="1">
            <a:spLocks noGrp="1" noRot="1" noMove="1" noResize="1" noEditPoints="1" noAdjustHandles="1" noChangeArrowheads="1" noChangeShapeType="1"/>
          </p:cNvSpPr>
          <p:nvPr>
            <p:ph type="body" idx="1"/>
          </p:nvPr>
        </p:nvSpPr>
        <p:spPr>
          <a:xfrm>
            <a:off x="452846" y="1227909"/>
            <a:ext cx="8691153" cy="3915591"/>
          </a:xfrm>
          <a:prstGeom prst="rect">
            <a:avLst/>
          </a:prstGeom>
          <a:noFill/>
          <a:ln>
            <a:noFill/>
          </a:ln>
        </p:spPr>
        <p:txBody>
          <a:bodyPr spcFirstLastPara="1" wrap="square" lIns="68575" tIns="34275" rIns="68575" bIns="34275" anchor="t" anchorCtr="0">
            <a:noAutofit/>
          </a:bodyPr>
          <a:lstStyle/>
          <a:p>
            <a:pPr marL="0" marR="0" lvl="0" indent="0" algn="l" rtl="0">
              <a:lnSpc>
                <a:spcPct val="70000"/>
              </a:lnSpc>
              <a:spcBef>
                <a:spcPts val="800"/>
              </a:spcBef>
              <a:spcAft>
                <a:spcPts val="0"/>
              </a:spcAft>
              <a:buClr>
                <a:schemeClr val="lt1"/>
              </a:buClr>
              <a:buSzPts val="2100"/>
              <a:buNone/>
            </a:pPr>
            <a:r>
              <a:rPr lang="en-US" sz="2000" b="1" u="none" strike="noStrike" cap="none" dirty="0">
                <a:solidFill>
                  <a:schemeClr val="lt1"/>
                </a:solidFill>
                <a:latin typeface="Oswald"/>
                <a:ea typeface="Oswald"/>
                <a:cs typeface="Oswald"/>
                <a:sym typeface="Oswald"/>
              </a:rPr>
              <a:t>DO NOT:</a:t>
            </a:r>
            <a:endParaRPr sz="800" b="1" u="none" strike="noStrike" cap="none"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1800"/>
              <a:buFont typeface="Arial"/>
              <a:buChar char="•"/>
            </a:pPr>
            <a:r>
              <a:rPr lang="en-US" sz="1800" dirty="0">
                <a:solidFill>
                  <a:schemeClr val="lt1"/>
                </a:solidFill>
                <a:latin typeface="Oswald Light"/>
                <a:ea typeface="Oswald Light"/>
                <a:cs typeface="Oswald Light"/>
                <a:sym typeface="Oswald Light"/>
              </a:rPr>
              <a:t>I</a:t>
            </a:r>
            <a:r>
              <a:rPr lang="en-US" sz="1800" u="none" strike="noStrike" cap="none" dirty="0">
                <a:solidFill>
                  <a:schemeClr val="lt1"/>
                </a:solidFill>
                <a:latin typeface="Oswald Light"/>
                <a:ea typeface="Oswald Light"/>
                <a:cs typeface="Oswald Light"/>
                <a:sym typeface="Oswald Light"/>
              </a:rPr>
              <a:t>nterrupt repetitive behaviors (like pacing)</a:t>
            </a:r>
            <a:endParaRPr sz="1800" dirty="0">
              <a:solidFill>
                <a:schemeClr val="lt1"/>
              </a:solidFill>
              <a:latin typeface="Oswald Light"/>
              <a:ea typeface="Oswald Light"/>
              <a:cs typeface="Oswald Light"/>
              <a:sym typeface="Oswald Light"/>
            </a:endParaRPr>
          </a:p>
          <a:p>
            <a:pPr marL="177800" lvl="0" indent="-177800" algn="l" rtl="0">
              <a:lnSpc>
                <a:spcPct val="100000"/>
              </a:lnSpc>
              <a:spcBef>
                <a:spcPts val="800"/>
              </a:spcBef>
              <a:spcAft>
                <a:spcPts val="0"/>
              </a:spcAft>
              <a:buClr>
                <a:schemeClr val="lt1"/>
              </a:buClr>
              <a:buSzPts val="1800"/>
              <a:buChar char="•"/>
            </a:pPr>
            <a:r>
              <a:rPr lang="en-US" sz="1800" dirty="0">
                <a:solidFill>
                  <a:schemeClr val="lt1"/>
                </a:solidFill>
                <a:latin typeface="Oswald Light"/>
                <a:ea typeface="Oswald Light"/>
                <a:cs typeface="Oswald Light"/>
                <a:sym typeface="Oswald Light"/>
              </a:rPr>
              <a:t>T</a:t>
            </a:r>
            <a:r>
              <a:rPr lang="en-US" sz="1800" u="none" strike="noStrike" cap="none" dirty="0">
                <a:solidFill>
                  <a:schemeClr val="lt1"/>
                </a:solidFill>
                <a:latin typeface="Oswald Light"/>
                <a:ea typeface="Oswald Light"/>
                <a:cs typeface="Oswald Light"/>
                <a:sym typeface="Oswald Light"/>
              </a:rPr>
              <a:t>ouch the person unnecessarily</a:t>
            </a:r>
            <a:endParaRPr sz="1800"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1800"/>
              <a:buFont typeface="Arial"/>
              <a:buChar char="•"/>
            </a:pPr>
            <a:r>
              <a:rPr lang="en-US" sz="1800" u="none" strike="noStrike" cap="none" dirty="0">
                <a:solidFill>
                  <a:schemeClr val="lt1"/>
                </a:solidFill>
                <a:latin typeface="Oswald Light"/>
                <a:ea typeface="Oswald Light"/>
                <a:cs typeface="Oswald Light"/>
                <a:sym typeface="Oswald Light"/>
              </a:rPr>
              <a:t>Try to remove items individuals may be holding (iPad, toy, comfort object)</a:t>
            </a:r>
            <a:endParaRPr sz="1800" dirty="0"/>
          </a:p>
          <a:p>
            <a:pPr marL="177800" marR="0" lvl="0" indent="-177800" algn="l" rtl="0">
              <a:lnSpc>
                <a:spcPct val="100000"/>
              </a:lnSpc>
              <a:spcBef>
                <a:spcPts val="800"/>
              </a:spcBef>
              <a:spcAft>
                <a:spcPts val="0"/>
              </a:spcAft>
              <a:buClr>
                <a:schemeClr val="lt1"/>
              </a:buClr>
              <a:buSzPts val="1800"/>
              <a:buFont typeface="Arial"/>
              <a:buChar char="•"/>
            </a:pPr>
            <a:r>
              <a:rPr lang="en-US" sz="1800" u="none" strike="noStrike" cap="none" dirty="0">
                <a:solidFill>
                  <a:schemeClr val="lt1"/>
                </a:solidFill>
                <a:latin typeface="Oswald Light"/>
                <a:ea typeface="Oswald Light"/>
                <a:cs typeface="Oswald Light"/>
                <a:sym typeface="Oswald Light"/>
              </a:rPr>
              <a:t>Restrain, seclude (e.g., in the back of a police car), or attach things like handcuffs to the person if not absolutely necessary ( it may be traumatic and further escalate the situation)</a:t>
            </a:r>
            <a:endParaRPr sz="1800" dirty="0"/>
          </a:p>
          <a:p>
            <a:pPr marL="177800" marR="0" lvl="0" indent="-63500" algn="l" rtl="0">
              <a:lnSpc>
                <a:spcPct val="70000"/>
              </a:lnSpc>
              <a:spcBef>
                <a:spcPts val="800"/>
              </a:spcBef>
              <a:spcAft>
                <a:spcPts val="0"/>
              </a:spcAft>
              <a:buClr>
                <a:schemeClr val="lt1"/>
              </a:buClr>
              <a:buSzPts val="1800"/>
              <a:buFont typeface="Arial"/>
              <a:buNone/>
            </a:pPr>
            <a:endParaRPr lang="en-US" sz="400" dirty="0">
              <a:solidFill>
                <a:schemeClr val="lt1"/>
              </a:solidFill>
              <a:latin typeface="Oswald Light"/>
              <a:ea typeface="Oswald Light"/>
              <a:cs typeface="Oswald Light"/>
              <a:sym typeface="Oswald Light"/>
            </a:endParaRPr>
          </a:p>
          <a:p>
            <a:pPr marL="0" marR="0" lvl="0" indent="0" algn="l" rtl="0">
              <a:lnSpc>
                <a:spcPct val="70000"/>
              </a:lnSpc>
              <a:spcBef>
                <a:spcPts val="800"/>
              </a:spcBef>
              <a:spcAft>
                <a:spcPts val="0"/>
              </a:spcAft>
              <a:buClr>
                <a:schemeClr val="lt1"/>
              </a:buClr>
              <a:buSzPts val="1800"/>
              <a:buNone/>
            </a:pPr>
            <a:r>
              <a:rPr lang="en-US" sz="2000" b="1" u="none" strike="noStrike" cap="none" dirty="0">
                <a:solidFill>
                  <a:schemeClr val="lt1"/>
                </a:solidFill>
                <a:latin typeface="Oswald" panose="00000500000000000000" pitchFamily="2" charset="0"/>
                <a:ea typeface="Oswald Light"/>
                <a:cs typeface="Oswald Light"/>
                <a:sym typeface="Oswald Light"/>
              </a:rPr>
              <a:t>DO:</a:t>
            </a:r>
            <a:endParaRPr sz="2000" b="1" dirty="0">
              <a:solidFill>
                <a:schemeClr val="lt1"/>
              </a:solidFill>
              <a:latin typeface="Oswald" panose="00000500000000000000" pitchFamily="2" charset="0"/>
              <a:ea typeface="Oswald Light"/>
              <a:cs typeface="Oswald Light"/>
              <a:sym typeface="Oswald Light"/>
            </a:endParaRPr>
          </a:p>
          <a:p>
            <a:pPr marL="177800" lvl="0" indent="-177800" algn="l" rtl="0">
              <a:lnSpc>
                <a:spcPct val="100000"/>
              </a:lnSpc>
              <a:spcBef>
                <a:spcPts val="800"/>
              </a:spcBef>
              <a:spcAft>
                <a:spcPts val="0"/>
              </a:spcAft>
              <a:buClr>
                <a:schemeClr val="lt1"/>
              </a:buClr>
              <a:buSzPts val="1800"/>
              <a:buChar char="•"/>
            </a:pPr>
            <a:r>
              <a:rPr lang="en-US" sz="1800" dirty="0">
                <a:solidFill>
                  <a:schemeClr val="lt1"/>
                </a:solidFill>
                <a:latin typeface="Oswald Light"/>
                <a:ea typeface="Oswald Light"/>
                <a:cs typeface="Oswald Light"/>
                <a:sym typeface="Oswald Light"/>
              </a:rPr>
              <a:t>Identify and remove stressors (loud sirens/flashing lights) or go to a quiet environment </a:t>
            </a:r>
            <a:endParaRPr sz="1800" dirty="0"/>
          </a:p>
          <a:p>
            <a:pPr marL="177800" lvl="0" indent="-177800">
              <a:lnSpc>
                <a:spcPct val="100000"/>
              </a:lnSpc>
              <a:buClr>
                <a:schemeClr val="lt1"/>
              </a:buClr>
              <a:buSzPts val="1800"/>
            </a:pPr>
            <a:r>
              <a:rPr lang="en-US" sz="1800" dirty="0">
                <a:solidFill>
                  <a:schemeClr val="lt1"/>
                </a:solidFill>
                <a:latin typeface="Oswald Light"/>
                <a:ea typeface="Oswald Light"/>
                <a:cs typeface="Oswald Light"/>
                <a:sym typeface="Oswald Light"/>
              </a:rPr>
              <a:t>Be mindful of facial expressions, body language, and other nonverbal cues that may communicate fear, worry, concern, or indicate that the person may be overwhelmed.</a:t>
            </a:r>
            <a:endParaRPr sz="1800" dirty="0"/>
          </a:p>
          <a:p>
            <a:pPr marL="177800" marR="0" lvl="0" indent="-63500" algn="l" rtl="0">
              <a:lnSpc>
                <a:spcPct val="70000"/>
              </a:lnSpc>
              <a:spcBef>
                <a:spcPts val="800"/>
              </a:spcBef>
              <a:spcAft>
                <a:spcPts val="0"/>
              </a:spcAft>
              <a:buClr>
                <a:schemeClr val="lt1"/>
              </a:buClr>
              <a:buSzPts val="1800"/>
              <a:buFont typeface="Arial"/>
              <a:buNone/>
            </a:pPr>
            <a:endParaRPr sz="2000" dirty="0">
              <a:solidFill>
                <a:schemeClr val="lt1"/>
              </a:solidFill>
              <a:latin typeface="Oswald Light"/>
              <a:ea typeface="Oswald Light"/>
              <a:cs typeface="Oswald Light"/>
              <a:sym typeface="Oswald Light"/>
            </a:endParaRPr>
          </a:p>
          <a:p>
            <a:pPr marL="177800" marR="0" lvl="0" indent="-63500" algn="l" rtl="0">
              <a:lnSpc>
                <a:spcPct val="70000"/>
              </a:lnSpc>
              <a:spcBef>
                <a:spcPts val="800"/>
              </a:spcBef>
              <a:spcAft>
                <a:spcPts val="1600"/>
              </a:spcAft>
              <a:buClr>
                <a:schemeClr val="lt1"/>
              </a:buClr>
              <a:buSzPts val="1800"/>
              <a:buFont typeface="Arial"/>
              <a:buNone/>
            </a:pPr>
            <a:endParaRPr sz="2400" u="none" strike="noStrike" cap="none" dirty="0">
              <a:solidFill>
                <a:schemeClr val="lt1"/>
              </a:solidFill>
              <a:latin typeface="Oswald Light"/>
              <a:ea typeface="Oswald Light"/>
              <a:cs typeface="Oswald Light"/>
              <a:sym typeface="Oswald Light"/>
            </a:endParaRPr>
          </a:p>
        </p:txBody>
      </p:sp>
      <p:pic>
        <p:nvPicPr>
          <p:cNvPr id="329" name="Google Shape;329;p31"/>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6563695" y="828061"/>
            <a:ext cx="1885199" cy="1060824"/>
          </a:xfrm>
          <a:prstGeom prst="rect">
            <a:avLst/>
          </a:prstGeom>
          <a:noFill/>
          <a:ln>
            <a:noFill/>
          </a:ln>
        </p:spPr>
      </p:pic>
      <p:sp>
        <p:nvSpPr>
          <p:cNvPr id="2" name="Google Shape;184;p14">
            <a:extLst>
              <a:ext uri="{FF2B5EF4-FFF2-40B4-BE49-F238E27FC236}">
                <a16:creationId xmlns:a16="http://schemas.microsoft.com/office/drawing/2014/main" id="{4E697F2F-C26C-4889-E1F6-CF97CBE493B0}"/>
              </a:ext>
            </a:extLst>
          </p:cNvPr>
          <p:cNvSpPr txBox="1">
            <a:spLocks noGrp="1" noRot="1" noMove="1" noResize="1" noEditPoints="1" noAdjustHandles="1" noChangeArrowheads="1" noChangeShapeType="1"/>
          </p:cNvSpPr>
          <p:nvPr/>
        </p:nvSpPr>
        <p:spPr>
          <a:xfrm>
            <a:off x="383774" y="-2"/>
            <a:ext cx="7789382" cy="1436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Calming a Situation </a:t>
            </a:r>
          </a:p>
          <a:p>
            <a:pPr marL="0" marR="0" lvl="0" indent="0" algn="l" rtl="0">
              <a:lnSpc>
                <a:spcPct val="150000"/>
              </a:lnSpc>
              <a:spcBef>
                <a:spcPts val="0"/>
              </a:spcBef>
              <a:spcAft>
                <a:spcPts val="0"/>
              </a:spcAft>
              <a:buClr>
                <a:schemeClr val="dk1"/>
              </a:buClr>
              <a:buSzPts val="3300"/>
              <a:buFont typeface="Calibri"/>
              <a:buNone/>
            </a:pPr>
            <a:r>
              <a:rPr lang="en-US" sz="2000" b="0" i="0" u="none" strike="noStrike" cap="none" dirty="0">
                <a:solidFill>
                  <a:schemeClr val="lt1"/>
                </a:solidFill>
                <a:latin typeface="Oswald"/>
                <a:ea typeface="Oswald"/>
                <a:cs typeface="Oswald"/>
                <a:sym typeface="Oswald"/>
              </a:rPr>
              <a:t>Try to avoid </a:t>
            </a:r>
            <a:r>
              <a:rPr lang="en-US" sz="2000" dirty="0">
                <a:solidFill>
                  <a:schemeClr val="lt1"/>
                </a:solidFill>
                <a:latin typeface="Oswald"/>
                <a:ea typeface="Oswald"/>
                <a:cs typeface="Oswald"/>
                <a:sym typeface="Oswald"/>
              </a:rPr>
              <a:t>s</a:t>
            </a:r>
            <a:r>
              <a:rPr lang="en-US" sz="2000" b="0" i="0" u="none" strike="noStrike" cap="none" dirty="0">
                <a:solidFill>
                  <a:schemeClr val="lt1"/>
                </a:solidFill>
                <a:latin typeface="Oswald"/>
                <a:ea typeface="Oswald"/>
                <a:cs typeface="Oswald"/>
                <a:sym typeface="Oswald"/>
              </a:rPr>
              <a:t>tressful or anxiety-inducing situations</a:t>
            </a:r>
            <a:endParaRPr sz="2000" b="0" i="0" u="none" strike="noStrike" cap="none" dirty="0">
              <a:solidFill>
                <a:schemeClr val="lt1"/>
              </a:solidFill>
              <a:latin typeface="Oswald"/>
              <a:ea typeface="Oswald"/>
              <a:cs typeface="Oswald"/>
              <a:sym typeface="Oswald"/>
            </a:endParaRPr>
          </a:p>
        </p:txBody>
      </p:sp>
      <p:sp>
        <p:nvSpPr>
          <p:cNvPr id="4" name="Footer Placeholder 2">
            <a:extLst>
              <a:ext uri="{FF2B5EF4-FFF2-40B4-BE49-F238E27FC236}">
                <a16:creationId xmlns:a16="http://schemas.microsoft.com/office/drawing/2014/main" id="{B6DF9378-476A-DDA2-C6E0-EC63E6191407}"/>
              </a:ext>
            </a:extLst>
          </p:cNvPr>
          <p:cNvSpPr>
            <a:spLocks noGrp="1" noRot="1" noMove="1" noResize="1" noEditPoints="1" noAdjustHandles="1" noChangeArrowheads="1" noChangeShapeType="1"/>
          </p:cNvSpPr>
          <p:nvPr>
            <p:ph type="ftr" idx="11"/>
          </p:nvPr>
        </p:nvSpPr>
        <p:spPr>
          <a:xfrm>
            <a:off x="3028950" y="4897676"/>
            <a:ext cx="3086100" cy="245823"/>
          </a:xfrm>
        </p:spPr>
        <p:txBody>
          <a:bodyPr/>
          <a:lstStyle/>
          <a:p>
            <a:r>
              <a:rPr lang="en-US" dirty="0"/>
              <a:t>www.pact-autism.com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2"/>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35" name="Google Shape;335;p32"/>
          <p:cNvSpPr/>
          <p:nvPr/>
        </p:nvSpPr>
        <p:spPr>
          <a:xfrm>
            <a:off x="1" y="1764002"/>
            <a:ext cx="9143999" cy="1887344"/>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36" name="Google Shape;336;p32"/>
          <p:cNvSpPr txBox="1">
            <a:spLocks noGrp="1" noRot="1" noMove="1" noResize="1" noEditPoints="1" noAdjustHandles="1" noChangeArrowheads="1" noChangeShapeType="1"/>
          </p:cNvSpPr>
          <p:nvPr>
            <p:ph type="body" idx="1"/>
          </p:nvPr>
        </p:nvSpPr>
        <p:spPr>
          <a:xfrm>
            <a:off x="0" y="1764001"/>
            <a:ext cx="9144000" cy="2106541"/>
          </a:xfrm>
          <a:prstGeom prst="rect">
            <a:avLst/>
          </a:prstGeom>
          <a:noFill/>
          <a:ln>
            <a:noFill/>
          </a:ln>
        </p:spPr>
        <p:txBody>
          <a:bodyPr spcFirstLastPara="1" wrap="square" lIns="68575" tIns="68575" rIns="68575" bIns="68575" anchor="t" anchorCtr="0">
            <a:noAutofit/>
          </a:bodyPr>
          <a:lstStyle/>
          <a:p>
            <a:pPr marL="95250" lvl="0" indent="0" algn="ctr">
              <a:buNone/>
            </a:pPr>
            <a:r>
              <a:rPr lang="en-US" sz="3200" dirty="0">
                <a:solidFill>
                  <a:schemeClr val="lt1"/>
                </a:solidFill>
                <a:latin typeface="Oswald"/>
                <a:ea typeface="Oswald"/>
                <a:cs typeface="Oswald"/>
                <a:sym typeface="Oswald"/>
              </a:rPr>
              <a:t>What strategies have you found to be effective in supporting autistic individuals and de-escalating situations? </a:t>
            </a:r>
          </a:p>
          <a:p>
            <a:pPr marL="95250" lvl="0" indent="0" algn="ctr" rtl="0">
              <a:lnSpc>
                <a:spcPct val="90000"/>
              </a:lnSpc>
              <a:spcBef>
                <a:spcPts val="800"/>
              </a:spcBef>
              <a:spcAft>
                <a:spcPts val="0"/>
              </a:spcAft>
              <a:buSzPts val="2100"/>
              <a:buNone/>
            </a:pPr>
            <a:r>
              <a:rPr lang="en-US" sz="3200" dirty="0">
                <a:solidFill>
                  <a:schemeClr val="lt1"/>
                </a:solidFill>
                <a:latin typeface="Oswald"/>
                <a:ea typeface="Oswald"/>
                <a:cs typeface="Oswald"/>
                <a:sym typeface="Oswald"/>
              </a:rPr>
              <a:t>What strategies were not as effective?</a:t>
            </a:r>
            <a:endParaRPr dirty="0"/>
          </a:p>
        </p:txBody>
      </p:sp>
      <p:sp>
        <p:nvSpPr>
          <p:cNvPr id="2" name="Google Shape;184;p14">
            <a:extLst>
              <a:ext uri="{FF2B5EF4-FFF2-40B4-BE49-F238E27FC236}">
                <a16:creationId xmlns:a16="http://schemas.microsoft.com/office/drawing/2014/main" id="{10B7E719-0A40-3126-BDB0-4FFE3CD4E06E}"/>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Ask yourself...</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B2B5BA27-6A46-7084-5942-A924D5D2C031}"/>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3"/>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aphicFrame>
        <p:nvGraphicFramePr>
          <p:cNvPr id="343" name="Google Shape;343;p33"/>
          <p:cNvGraphicFramePr>
            <a:graphicFrameLocks/>
          </p:cNvGraphicFramePr>
          <p:nvPr>
            <p:extLst>
              <p:ext uri="{D42A27DB-BD31-4B8C-83A1-F6EECF244321}">
                <p14:modId xmlns:p14="http://schemas.microsoft.com/office/powerpoint/2010/main" val="412600414"/>
              </p:ext>
            </p:extLst>
          </p:nvPr>
        </p:nvGraphicFramePr>
        <p:xfrm>
          <a:off x="383772" y="814192"/>
          <a:ext cx="8760228" cy="4159936"/>
        </p:xfrm>
        <a:graphic>
          <a:graphicData uri="http://schemas.openxmlformats.org/drawingml/2006/table">
            <a:tbl>
              <a:tblPr>
                <a:noFill/>
                <a:tableStyleId>{D5708B1C-8291-447F-B662-3A58D9C2C576}</a:tableStyleId>
              </a:tblPr>
              <a:tblGrid>
                <a:gridCol w="2523667">
                  <a:extLst>
                    <a:ext uri="{9D8B030D-6E8A-4147-A177-3AD203B41FA5}">
                      <a16:colId xmlns:a16="http://schemas.microsoft.com/office/drawing/2014/main" val="20000"/>
                    </a:ext>
                  </a:extLst>
                </a:gridCol>
                <a:gridCol w="6236561">
                  <a:extLst>
                    <a:ext uri="{9D8B030D-6E8A-4147-A177-3AD203B41FA5}">
                      <a16:colId xmlns:a16="http://schemas.microsoft.com/office/drawing/2014/main" val="20001"/>
                    </a:ext>
                  </a:extLst>
                </a:gridCol>
              </a:tblGrid>
              <a:tr h="504230">
                <a:tc>
                  <a:txBody>
                    <a:bodyPr/>
                    <a:lstStyle/>
                    <a:p>
                      <a:pPr marL="0" marR="0" lvl="0" indent="0" algn="l" rtl="0">
                        <a:lnSpc>
                          <a:spcPct val="100000"/>
                        </a:lnSpc>
                        <a:spcBef>
                          <a:spcPts val="0"/>
                        </a:spcBef>
                        <a:spcAft>
                          <a:spcPts val="0"/>
                        </a:spcAft>
                        <a:buClr>
                          <a:srgbClr val="000000"/>
                        </a:buClr>
                        <a:buSzPts val="2000"/>
                        <a:buFont typeface="Arial"/>
                        <a:buNone/>
                        <a:tabLst/>
                      </a:pPr>
                      <a:r>
                        <a:rPr lang="en-US" sz="2000" b="0" i="0" u="none" strike="noStrike" cap="none" dirty="0">
                          <a:solidFill>
                            <a:srgbClr val="6197B6"/>
                          </a:solidFill>
                          <a:latin typeface="Oswald"/>
                          <a:ea typeface="Oswald"/>
                          <a:cs typeface="Oswald"/>
                          <a:sym typeface="Oswald"/>
                        </a:rPr>
                        <a:t>Tell, Show, Do</a:t>
                      </a:r>
                      <a:endParaRPr sz="2000" b="0" i="0" u="none" strike="noStrike" cap="none" dirty="0">
                        <a:solidFill>
                          <a:srgbClr val="6197B6"/>
                        </a:solidFill>
                        <a:latin typeface="Oswald"/>
                        <a:ea typeface="Oswald"/>
                        <a:cs typeface="Oswald"/>
                        <a:sym typeface="Oswald"/>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Oswald Light"/>
                          <a:ea typeface="Oswald Light"/>
                          <a:cs typeface="Oswald Light"/>
                          <a:sym typeface="Oswald Light"/>
                        </a:rPr>
                        <a:t>Creates a routine - makes interaction predictable</a:t>
                      </a:r>
                      <a:endParaRPr sz="2000" b="0" i="0" u="none" strike="noStrike" cap="none" dirty="0">
                        <a:solidFill>
                          <a:schemeClr val="lt1"/>
                        </a:solidFill>
                        <a:latin typeface="Oswald Light"/>
                        <a:ea typeface="Oswald Light"/>
                        <a:cs typeface="Oswald Light"/>
                        <a:sym typeface="Oswald Ligh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04230">
                <a:tc>
                  <a:txBody>
                    <a:bodyPr/>
                    <a:lstStyle/>
                    <a:p>
                      <a:pPr marL="0" marR="0" lvl="0" indent="0" algn="l" rtl="0">
                        <a:lnSpc>
                          <a:spcPct val="100000"/>
                        </a:lnSpc>
                        <a:spcBef>
                          <a:spcPts val="0"/>
                        </a:spcBef>
                        <a:spcAft>
                          <a:spcPts val="0"/>
                        </a:spcAft>
                        <a:buClr>
                          <a:srgbClr val="000000"/>
                        </a:buClr>
                        <a:buSzPts val="2000"/>
                        <a:buFont typeface="Arial"/>
                        <a:buNone/>
                        <a:tabLst/>
                      </a:pPr>
                      <a:r>
                        <a:rPr lang="en-US" sz="2000" b="0" i="0" u="none" strike="noStrike" cap="none" dirty="0">
                          <a:solidFill>
                            <a:srgbClr val="6197B6"/>
                          </a:solidFill>
                          <a:latin typeface="Oswald"/>
                          <a:ea typeface="Oswald"/>
                          <a:cs typeface="Oswald"/>
                          <a:sym typeface="Oswald"/>
                        </a:rPr>
                        <a:t>Behavioral Momentum</a:t>
                      </a:r>
                      <a:endParaRPr sz="2000" b="0" i="0" u="none" strike="noStrike" cap="none" dirty="0">
                        <a:solidFill>
                          <a:srgbClr val="6197B6"/>
                        </a:solidFill>
                        <a:latin typeface="Oswald"/>
                        <a:ea typeface="Oswald"/>
                        <a:cs typeface="Oswald"/>
                        <a:sym typeface="Oswald"/>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Oswald Light"/>
                          <a:ea typeface="Oswald Light"/>
                          <a:cs typeface="Oswald Light"/>
                          <a:sym typeface="Oswald Light"/>
                        </a:rPr>
                        <a:t>Start small and build up to tough requests or demands</a:t>
                      </a:r>
                      <a:endParaRPr sz="2000" b="0" i="0" u="none" strike="noStrike" cap="none" dirty="0">
                        <a:solidFill>
                          <a:schemeClr val="lt1"/>
                        </a:solidFill>
                        <a:latin typeface="Oswald Light"/>
                        <a:ea typeface="Oswald Light"/>
                        <a:cs typeface="Oswald Light"/>
                        <a:sym typeface="Oswald Ligh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04230">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6197B6"/>
                          </a:solidFill>
                          <a:latin typeface="Oswald"/>
                          <a:ea typeface="Oswald"/>
                          <a:cs typeface="Oswald"/>
                          <a:sym typeface="Oswald"/>
                        </a:rPr>
                        <a:t>Premack Principle</a:t>
                      </a:r>
                      <a:endParaRPr sz="2000" b="0" i="0" u="none" strike="noStrike" cap="none" dirty="0">
                        <a:solidFill>
                          <a:srgbClr val="6197B6"/>
                        </a:solidFill>
                        <a:latin typeface="Oswald"/>
                        <a:ea typeface="Oswald"/>
                        <a:cs typeface="Oswald"/>
                        <a:sym typeface="Oswald"/>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Oswald Light"/>
                          <a:ea typeface="Oswald Light"/>
                          <a:cs typeface="Oswald Light"/>
                          <a:sym typeface="Oswald Light"/>
                        </a:rPr>
                        <a:t>First/Then </a:t>
                      </a:r>
                      <a:endParaRPr sz="2000" b="0" i="0" u="none" strike="noStrike" cap="none" dirty="0">
                        <a:solidFill>
                          <a:schemeClr val="lt1"/>
                        </a:solidFill>
                        <a:latin typeface="Oswald Light"/>
                        <a:ea typeface="Oswald Light"/>
                        <a:cs typeface="Oswald Light"/>
                        <a:sym typeface="Oswald Ligh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04230">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6197B6"/>
                          </a:solidFill>
                          <a:latin typeface="Oswald"/>
                          <a:ea typeface="Oswald"/>
                          <a:cs typeface="Oswald"/>
                          <a:sym typeface="Oswald"/>
                        </a:rPr>
                        <a:t>Modeling</a:t>
                      </a:r>
                      <a:endParaRPr sz="2000" b="0" i="0" u="none" strike="noStrike" cap="none" dirty="0">
                        <a:solidFill>
                          <a:srgbClr val="6197B6"/>
                        </a:solidFill>
                        <a:latin typeface="Oswald"/>
                        <a:ea typeface="Oswald"/>
                        <a:cs typeface="Oswald"/>
                        <a:sym typeface="Oswald"/>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Oswald Light"/>
                          <a:ea typeface="Oswald Light"/>
                          <a:cs typeface="Oswald Light"/>
                          <a:sym typeface="Oswald Light"/>
                        </a:rPr>
                        <a:t>Show them what you need them to do or what you will do to them</a:t>
                      </a:r>
                      <a:endParaRPr sz="2000" b="0" i="0" u="none" strike="noStrike" cap="none" dirty="0">
                        <a:solidFill>
                          <a:schemeClr val="lt1"/>
                        </a:solidFill>
                        <a:latin typeface="Oswald Light"/>
                        <a:ea typeface="Oswald Light"/>
                        <a:cs typeface="Oswald Light"/>
                        <a:sym typeface="Oswald Ligh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819393">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6197B6"/>
                          </a:solidFill>
                          <a:latin typeface="Oswald"/>
                          <a:ea typeface="Oswald"/>
                          <a:cs typeface="Oswald"/>
                          <a:sym typeface="Oswald"/>
                        </a:rPr>
                        <a:t>Reinforcement</a:t>
                      </a:r>
                      <a:endParaRPr sz="2000" b="0" i="0" u="none" strike="noStrike" cap="none" dirty="0">
                        <a:solidFill>
                          <a:srgbClr val="6197B6"/>
                        </a:solidFill>
                        <a:latin typeface="Oswald"/>
                        <a:ea typeface="Oswald"/>
                        <a:cs typeface="Oswald"/>
                        <a:sym typeface="Oswald"/>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Oswald Light"/>
                          <a:ea typeface="Oswald Light"/>
                          <a:cs typeface="Oswald Light"/>
                          <a:sym typeface="Oswald Light"/>
                        </a:rPr>
                        <a:t>Let them know when they have done the right thing; give them something they like</a:t>
                      </a:r>
                      <a:endParaRPr sz="2000" b="0" i="0" u="none" strike="noStrike" cap="none" dirty="0">
                        <a:solidFill>
                          <a:schemeClr val="lt1"/>
                        </a:solidFill>
                        <a:latin typeface="Oswald Light"/>
                        <a:ea typeface="Oswald Light"/>
                        <a:cs typeface="Oswald Light"/>
                        <a:sym typeface="Oswald Ligh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04230">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6197B6"/>
                          </a:solidFill>
                          <a:latin typeface="Oswald"/>
                          <a:ea typeface="Oswald"/>
                          <a:cs typeface="Oswald"/>
                          <a:sym typeface="Oswald"/>
                        </a:rPr>
                        <a:t>Patience</a:t>
                      </a:r>
                      <a:endParaRPr sz="2000" b="0" i="0" u="none" strike="noStrike" cap="none" dirty="0">
                        <a:solidFill>
                          <a:srgbClr val="6197B6"/>
                        </a:solidFill>
                        <a:latin typeface="Oswald"/>
                        <a:ea typeface="Oswald"/>
                        <a:cs typeface="Oswald"/>
                        <a:sym typeface="Oswald"/>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Oswald Light"/>
                          <a:ea typeface="Oswald Light"/>
                          <a:cs typeface="Oswald Light"/>
                          <a:sym typeface="Oswald Light"/>
                        </a:rPr>
                        <a:t>Interactions will likely take longer - don’t rush the process</a:t>
                      </a:r>
                      <a:endParaRPr sz="2000" b="0" i="0" u="none" strike="noStrike" cap="none" dirty="0">
                        <a:solidFill>
                          <a:schemeClr val="lt1"/>
                        </a:solidFill>
                        <a:latin typeface="Oswald Light"/>
                        <a:ea typeface="Oswald Light"/>
                        <a:cs typeface="Oswald Light"/>
                        <a:sym typeface="Oswald Ligh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819393">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6197B6"/>
                          </a:solidFill>
                          <a:latin typeface="Oswald"/>
                          <a:ea typeface="Oswald"/>
                          <a:cs typeface="Oswald"/>
                          <a:sym typeface="Oswald"/>
                        </a:rPr>
                        <a:t>Physical Restraints</a:t>
                      </a:r>
                      <a:endParaRPr sz="2000" b="0" i="0" u="none" strike="noStrike" cap="none" dirty="0">
                        <a:solidFill>
                          <a:srgbClr val="6197B6"/>
                        </a:solidFill>
                        <a:latin typeface="Oswald"/>
                        <a:ea typeface="Oswald"/>
                        <a:cs typeface="Oswald"/>
                        <a:sym typeface="Oswald"/>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Oswald Light"/>
                          <a:ea typeface="Oswald Light"/>
                          <a:cs typeface="Oswald Light"/>
                          <a:sym typeface="Oswald Light"/>
                        </a:rPr>
                        <a:t>Only as a very last resort - give 2x the wait time before doing it --- BEWARE of positional asphyxia </a:t>
                      </a:r>
                      <a:endParaRPr sz="2000" b="0" i="0" u="none" strike="noStrike" cap="none" dirty="0">
                        <a:solidFill>
                          <a:schemeClr val="lt1"/>
                        </a:solidFill>
                        <a:latin typeface="Oswald Light"/>
                        <a:ea typeface="Oswald Light"/>
                        <a:cs typeface="Oswald Light"/>
                        <a:sym typeface="Oswald Ligh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Google Shape;184;p14">
            <a:extLst>
              <a:ext uri="{FF2B5EF4-FFF2-40B4-BE49-F238E27FC236}">
                <a16:creationId xmlns:a16="http://schemas.microsoft.com/office/drawing/2014/main" id="{20FA5FB9-106F-9BE0-D6D0-E1147DCF1A68}"/>
              </a:ext>
            </a:extLst>
          </p:cNvPr>
          <p:cNvSpPr txBox="1">
            <a:spLocks noGrp="1" noRot="1" noMove="1" noResize="1" noEditPoints="1" noAdjustHandles="1" noChangeArrowheads="1" noChangeShapeType="1"/>
          </p:cNvSpPr>
          <p:nvPr/>
        </p:nvSpPr>
        <p:spPr>
          <a:xfrm>
            <a:off x="383773" y="-1"/>
            <a:ext cx="8760225"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Ask yourself...</a:t>
            </a:r>
            <a:endParaRPr sz="3600" b="0" i="0" u="none" strike="noStrike" cap="none" dirty="0">
              <a:solidFill>
                <a:schemeClr val="lt1"/>
              </a:solidFill>
              <a:latin typeface="Oswald"/>
              <a:ea typeface="Oswald"/>
              <a:cs typeface="Oswald"/>
              <a:sym typeface="Oswald"/>
            </a:endParaRPr>
          </a:p>
        </p:txBody>
      </p:sp>
      <p:sp>
        <p:nvSpPr>
          <p:cNvPr id="4" name="Footer Placeholder 2">
            <a:extLst>
              <a:ext uri="{FF2B5EF4-FFF2-40B4-BE49-F238E27FC236}">
                <a16:creationId xmlns:a16="http://schemas.microsoft.com/office/drawing/2014/main" id="{36C285E6-FAE9-2059-AD32-26A7E5447CC6}"/>
              </a:ext>
            </a:extLst>
          </p:cNvPr>
          <p:cNvSpPr>
            <a:spLocks noGrp="1" noRot="1" noMove="1" noResize="1" noEditPoints="1" noAdjustHandles="1" noChangeArrowheads="1" noChangeShapeType="1"/>
          </p:cNvSpPr>
          <p:nvPr>
            <p:ph type="ftr" idx="11"/>
          </p:nvPr>
        </p:nvSpPr>
        <p:spPr>
          <a:xfrm>
            <a:off x="3028950" y="4860098"/>
            <a:ext cx="3086100" cy="283401"/>
          </a:xfrm>
        </p:spPr>
        <p:txBody>
          <a:bodyPr/>
          <a:lstStyle/>
          <a:p>
            <a:r>
              <a:rPr lang="en-US" dirty="0"/>
              <a:t>www.pact-autism.com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51" name="Google Shape;351;p34"/>
          <p:cNvSpPr txBox="1">
            <a:spLocks noGrp="1" noRot="1" noMove="1" noResize="1" noEditPoints="1" noAdjustHandles="1" noChangeArrowheads="1" noChangeShapeType="1"/>
          </p:cNvSpPr>
          <p:nvPr>
            <p:ph type="body" idx="1"/>
          </p:nvPr>
        </p:nvSpPr>
        <p:spPr>
          <a:xfrm>
            <a:off x="383775" y="905256"/>
            <a:ext cx="8131575" cy="423824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800"/>
              </a:spcBef>
              <a:spcAft>
                <a:spcPts val="0"/>
              </a:spcAft>
              <a:buClr>
                <a:schemeClr val="lt1"/>
              </a:buClr>
              <a:buSzPts val="3600"/>
              <a:buFont typeface="Arial"/>
              <a:buNone/>
            </a:pPr>
            <a:r>
              <a:rPr lang="en-US" sz="2400" u="none" strike="noStrike" cap="none" dirty="0">
                <a:solidFill>
                  <a:schemeClr val="lt1"/>
                </a:solidFill>
                <a:latin typeface="Oswald Light" panose="00000400000000000000" pitchFamily="2" charset="0"/>
                <a:ea typeface="Oswald"/>
                <a:cs typeface="Oswald"/>
                <a:sym typeface="Oswald"/>
              </a:rPr>
              <a:t>There are no medications specifically for autism. </a:t>
            </a:r>
            <a:endParaRPr dirty="0">
              <a:latin typeface="Oswald Light" panose="00000400000000000000" pitchFamily="2" charset="0"/>
            </a:endParaRPr>
          </a:p>
          <a:p>
            <a:pPr marL="0" marR="0" lvl="0" indent="0" algn="l" rtl="0">
              <a:lnSpc>
                <a:spcPct val="90000"/>
              </a:lnSpc>
              <a:spcBef>
                <a:spcPts val="800"/>
              </a:spcBef>
              <a:spcAft>
                <a:spcPts val="0"/>
              </a:spcAft>
              <a:buClr>
                <a:schemeClr val="lt1"/>
              </a:buClr>
              <a:buSzPts val="3600"/>
              <a:buFont typeface="Arial"/>
              <a:buNone/>
            </a:pPr>
            <a:r>
              <a:rPr lang="en-US" sz="2400" u="none" strike="noStrike" cap="none" dirty="0">
                <a:solidFill>
                  <a:schemeClr val="lt1"/>
                </a:solidFill>
                <a:latin typeface="Oswald Light" panose="00000400000000000000" pitchFamily="2" charset="0"/>
                <a:ea typeface="Oswald"/>
                <a:cs typeface="Oswald"/>
                <a:sym typeface="Oswald"/>
              </a:rPr>
              <a:t>Medi</a:t>
            </a:r>
            <a:r>
              <a:rPr lang="en-US" sz="2400" dirty="0">
                <a:solidFill>
                  <a:schemeClr val="lt1"/>
                </a:solidFill>
                <a:latin typeface="Oswald Light" panose="00000400000000000000" pitchFamily="2" charset="0"/>
                <a:ea typeface="Oswald"/>
                <a:cs typeface="Oswald"/>
                <a:sym typeface="Oswald"/>
              </a:rPr>
              <a:t>cation may be prescribed for:</a:t>
            </a:r>
            <a:endParaRPr sz="2400" u="none" strike="noStrike" cap="none" dirty="0">
              <a:solidFill>
                <a:schemeClr val="lt1"/>
              </a:solidFill>
              <a:latin typeface="Oswald Light" panose="00000400000000000000" pitchFamily="2" charset="0"/>
              <a:ea typeface="Oswald"/>
              <a:cs typeface="Oswald"/>
              <a:sym typeface="Oswald"/>
            </a:endParaRPr>
          </a:p>
          <a:p>
            <a:pPr marL="457200" marR="0" lvl="0" indent="-381000" algn="l" rtl="0">
              <a:lnSpc>
                <a:spcPct val="150000"/>
              </a:lnSpc>
              <a:spcBef>
                <a:spcPts val="1600"/>
              </a:spcBef>
              <a:spcAft>
                <a:spcPts val="0"/>
              </a:spcAft>
              <a:buClr>
                <a:schemeClr val="lt1"/>
              </a:buClr>
              <a:buSzPts val="2400"/>
              <a:buChar char="•"/>
            </a:pPr>
            <a:r>
              <a:rPr lang="en-US" sz="2200" dirty="0">
                <a:solidFill>
                  <a:schemeClr val="lt1"/>
                </a:solidFill>
                <a:latin typeface="Oswald Light"/>
                <a:ea typeface="Oswald Light"/>
                <a:cs typeface="Oswald Light"/>
                <a:sym typeface="Oswald Light"/>
              </a:rPr>
              <a:t>Anxiety</a:t>
            </a:r>
            <a:endParaRPr sz="2200" dirty="0">
              <a:solidFill>
                <a:schemeClr val="lt1"/>
              </a:solidFill>
              <a:latin typeface="Oswald Light"/>
              <a:ea typeface="Oswald Light"/>
              <a:cs typeface="Oswald Light"/>
              <a:sym typeface="Oswald Light"/>
            </a:endParaRPr>
          </a:p>
          <a:p>
            <a:pPr marL="457200" marR="0" lvl="0" indent="-381000" algn="l" rtl="0">
              <a:lnSpc>
                <a:spcPct val="150000"/>
              </a:lnSpc>
              <a:spcBef>
                <a:spcPts val="0"/>
              </a:spcBef>
              <a:spcAft>
                <a:spcPts val="0"/>
              </a:spcAft>
              <a:buClr>
                <a:schemeClr val="lt1"/>
              </a:buClr>
              <a:buSzPts val="2400"/>
              <a:buChar char="•"/>
            </a:pPr>
            <a:r>
              <a:rPr lang="en-US" sz="2200" dirty="0">
                <a:solidFill>
                  <a:schemeClr val="lt1"/>
                </a:solidFill>
                <a:latin typeface="Oswald Light"/>
                <a:ea typeface="Oswald Light"/>
                <a:cs typeface="Oswald Light"/>
                <a:sym typeface="Oswald Light"/>
              </a:rPr>
              <a:t>Depression</a:t>
            </a:r>
            <a:endParaRPr sz="2200" dirty="0">
              <a:solidFill>
                <a:schemeClr val="lt1"/>
              </a:solidFill>
              <a:latin typeface="Oswald Light"/>
              <a:ea typeface="Oswald Light"/>
              <a:cs typeface="Oswald Light"/>
              <a:sym typeface="Oswald Light"/>
            </a:endParaRPr>
          </a:p>
          <a:p>
            <a:pPr marL="457200" marR="0" lvl="0" indent="-381000" algn="l" rtl="0">
              <a:lnSpc>
                <a:spcPct val="150000"/>
              </a:lnSpc>
              <a:spcBef>
                <a:spcPts val="0"/>
              </a:spcBef>
              <a:spcAft>
                <a:spcPts val="0"/>
              </a:spcAft>
              <a:buClr>
                <a:schemeClr val="lt1"/>
              </a:buClr>
              <a:buSzPts val="2400"/>
              <a:buChar char="•"/>
            </a:pPr>
            <a:r>
              <a:rPr lang="en-US" sz="2200" dirty="0">
                <a:solidFill>
                  <a:schemeClr val="lt1"/>
                </a:solidFill>
                <a:latin typeface="Oswald Light"/>
                <a:ea typeface="Oswald Light"/>
                <a:cs typeface="Oswald Light"/>
                <a:sym typeface="Oswald Light"/>
              </a:rPr>
              <a:t>ADD/ADHD</a:t>
            </a:r>
            <a:endParaRPr sz="2200" dirty="0">
              <a:solidFill>
                <a:schemeClr val="lt1"/>
              </a:solidFill>
              <a:latin typeface="Oswald Light"/>
              <a:ea typeface="Oswald Light"/>
              <a:cs typeface="Oswald Light"/>
              <a:sym typeface="Oswald Light"/>
            </a:endParaRPr>
          </a:p>
          <a:p>
            <a:pPr marL="457200" marR="0" lvl="0" indent="-381000" algn="l" rtl="0">
              <a:lnSpc>
                <a:spcPct val="150000"/>
              </a:lnSpc>
              <a:spcBef>
                <a:spcPts val="0"/>
              </a:spcBef>
              <a:spcAft>
                <a:spcPts val="0"/>
              </a:spcAft>
              <a:buClr>
                <a:schemeClr val="lt1"/>
              </a:buClr>
              <a:buSzPts val="2400"/>
              <a:buChar char="•"/>
            </a:pPr>
            <a:r>
              <a:rPr lang="en-US" sz="2200" dirty="0">
                <a:solidFill>
                  <a:schemeClr val="lt1"/>
                </a:solidFill>
                <a:latin typeface="Oswald Light"/>
                <a:ea typeface="Oswald Light"/>
                <a:cs typeface="Oswald Light"/>
                <a:sym typeface="Oswald Light"/>
              </a:rPr>
              <a:t>Seizures</a:t>
            </a:r>
            <a:endParaRPr sz="2200" dirty="0">
              <a:solidFill>
                <a:schemeClr val="lt1"/>
              </a:solidFill>
              <a:latin typeface="Oswald Light"/>
              <a:ea typeface="Oswald Light"/>
              <a:cs typeface="Oswald Light"/>
              <a:sym typeface="Oswald Light"/>
            </a:endParaRPr>
          </a:p>
          <a:p>
            <a:pPr marL="457200" marR="0" lvl="0" indent="-381000" algn="l" rtl="0">
              <a:lnSpc>
                <a:spcPct val="150000"/>
              </a:lnSpc>
              <a:spcBef>
                <a:spcPts val="0"/>
              </a:spcBef>
              <a:spcAft>
                <a:spcPts val="0"/>
              </a:spcAft>
              <a:buClr>
                <a:schemeClr val="lt1"/>
              </a:buClr>
              <a:buSzPts val="2400"/>
              <a:buChar char="•"/>
            </a:pPr>
            <a:r>
              <a:rPr lang="en-US" sz="2200" dirty="0">
                <a:solidFill>
                  <a:schemeClr val="lt1"/>
                </a:solidFill>
                <a:latin typeface="Oswald Light"/>
                <a:ea typeface="Oswald Light"/>
                <a:cs typeface="Oswald Light"/>
                <a:sym typeface="Oswald Light"/>
              </a:rPr>
              <a:t>Irritability, Aggression, and Self-Injurious Behavior</a:t>
            </a:r>
            <a:endParaRPr sz="2200" dirty="0">
              <a:solidFill>
                <a:schemeClr val="lt1"/>
              </a:solidFill>
              <a:latin typeface="Oswald Light"/>
              <a:ea typeface="Oswald Light"/>
              <a:cs typeface="Oswald Light"/>
              <a:sym typeface="Oswald Light"/>
            </a:endParaRPr>
          </a:p>
        </p:txBody>
      </p:sp>
      <p:sp>
        <p:nvSpPr>
          <p:cNvPr id="2" name="Google Shape;184;p14">
            <a:extLst>
              <a:ext uri="{FF2B5EF4-FFF2-40B4-BE49-F238E27FC236}">
                <a16:creationId xmlns:a16="http://schemas.microsoft.com/office/drawing/2014/main" id="{76195DB3-AE51-678A-6247-D14C31F70AFD}"/>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Medications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E395660F-FF08-4A47-33C1-A9C186C8E3BE}"/>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5"/>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59" name="Google Shape;359;p35"/>
          <p:cNvSpPr txBox="1">
            <a:spLocks noGrp="1" noRot="1" noMove="1" noResize="1" noEditPoints="1" noAdjustHandles="1" noChangeArrowheads="1" noChangeShapeType="1"/>
          </p:cNvSpPr>
          <p:nvPr>
            <p:ph type="body" idx="1"/>
          </p:nvPr>
        </p:nvSpPr>
        <p:spPr>
          <a:xfrm>
            <a:off x="383774" y="939998"/>
            <a:ext cx="8760225" cy="4203502"/>
          </a:xfrm>
          <a:prstGeom prst="rect">
            <a:avLst/>
          </a:prstGeom>
          <a:noFill/>
          <a:ln>
            <a:noFill/>
          </a:ln>
        </p:spPr>
        <p:txBody>
          <a:bodyPr spcFirstLastPara="1" wrap="square" lIns="68575" tIns="34275" rIns="68575" bIns="34275" numCol="2" anchor="t" anchorCtr="0">
            <a:noAutofit/>
          </a:bodyPr>
          <a:lstStyle/>
          <a:p>
            <a:pPr marL="177800" marR="0" lvl="0" indent="-171450" algn="l" rtl="0">
              <a:lnSpc>
                <a:spcPct val="100000"/>
              </a:lnSpc>
              <a:spcBef>
                <a:spcPts val="800"/>
              </a:spcBef>
              <a:spcAft>
                <a:spcPts val="0"/>
              </a:spcAft>
              <a:buClr>
                <a:schemeClr val="lt1"/>
              </a:buClr>
              <a:buSzPts val="2100"/>
              <a:buFont typeface="Calibri"/>
              <a:buChar char="•"/>
            </a:pPr>
            <a:r>
              <a:rPr lang="en-US" sz="2200" u="none" strike="noStrike" cap="none" dirty="0">
                <a:solidFill>
                  <a:schemeClr val="lt1"/>
                </a:solidFill>
                <a:latin typeface="Oswald Light"/>
                <a:ea typeface="Oswald Light"/>
                <a:cs typeface="Oswald Light"/>
                <a:sym typeface="Oswald Light"/>
              </a:rPr>
              <a:t>Applied Behavior Analysis</a:t>
            </a:r>
            <a:r>
              <a:rPr lang="en-US" sz="2200" dirty="0">
                <a:solidFill>
                  <a:schemeClr val="lt1"/>
                </a:solidFill>
                <a:latin typeface="Oswald Light"/>
                <a:ea typeface="Oswald Light"/>
                <a:cs typeface="Oswald Light"/>
                <a:sym typeface="Oswald Light"/>
              </a:rPr>
              <a:t> (ABA)</a:t>
            </a:r>
          </a:p>
          <a:p>
            <a:pPr marL="177800" marR="0" lvl="0" indent="-177800" algn="l" rtl="0">
              <a:lnSpc>
                <a:spcPct val="100000"/>
              </a:lnSpc>
              <a:spcBef>
                <a:spcPts val="800"/>
              </a:spcBef>
              <a:spcAft>
                <a:spcPts val="0"/>
              </a:spcAft>
              <a:buClr>
                <a:schemeClr val="lt1"/>
              </a:buClr>
              <a:buSzPts val="2100"/>
              <a:buFont typeface="Arial"/>
              <a:buChar char="•"/>
            </a:pPr>
            <a:r>
              <a:rPr lang="en-US" sz="2200" u="none" strike="noStrike" cap="none" dirty="0">
                <a:solidFill>
                  <a:schemeClr val="lt1"/>
                </a:solidFill>
                <a:latin typeface="Oswald Light"/>
                <a:ea typeface="Oswald Light"/>
                <a:cs typeface="Oswald Light"/>
                <a:sym typeface="Oswald Light"/>
              </a:rPr>
              <a:t>Speech-Language Therapy (</a:t>
            </a:r>
            <a:r>
              <a:rPr lang="en-US" sz="2200" u="none" strike="noStrike" cap="none" dirty="0" err="1">
                <a:solidFill>
                  <a:schemeClr val="lt1"/>
                </a:solidFill>
                <a:latin typeface="Oswald Light"/>
                <a:ea typeface="Oswald Light"/>
                <a:cs typeface="Oswald Light"/>
                <a:sym typeface="Oswald Light"/>
              </a:rPr>
              <a:t>SLT</a:t>
            </a:r>
            <a:r>
              <a:rPr lang="en-US" sz="2200" u="none" strike="noStrike" cap="none" dirty="0">
                <a:solidFill>
                  <a:schemeClr val="lt1"/>
                </a:solidFill>
                <a:latin typeface="Oswald Light"/>
                <a:ea typeface="Oswald Light"/>
                <a:cs typeface="Oswald Light"/>
                <a:sym typeface="Oswald Light"/>
              </a:rPr>
              <a:t>)</a:t>
            </a:r>
            <a:endParaRPr sz="2200"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r>
              <a:rPr lang="en-US" sz="2200" u="none" strike="noStrike" cap="none" dirty="0">
                <a:solidFill>
                  <a:schemeClr val="lt1"/>
                </a:solidFill>
                <a:latin typeface="Oswald Light"/>
                <a:ea typeface="Oswald Light"/>
                <a:cs typeface="Oswald Light"/>
                <a:sym typeface="Oswald Light"/>
              </a:rPr>
              <a:t>Occupational Therapy (OT)</a:t>
            </a:r>
            <a:endParaRPr sz="2200"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r>
              <a:rPr lang="en-US" sz="2200" u="none" strike="noStrike" cap="none" dirty="0">
                <a:solidFill>
                  <a:schemeClr val="lt1"/>
                </a:solidFill>
                <a:latin typeface="Oswald Light"/>
                <a:ea typeface="Oswald Light"/>
                <a:cs typeface="Oswald Light"/>
                <a:sym typeface="Oswald Light"/>
              </a:rPr>
              <a:t>Physical Therapy (PT</a:t>
            </a:r>
            <a:r>
              <a:rPr lang="en-US" sz="2200" dirty="0">
                <a:solidFill>
                  <a:schemeClr val="lt1"/>
                </a:solidFill>
                <a:latin typeface="Oswald Light"/>
                <a:ea typeface="Oswald Light"/>
                <a:cs typeface="Oswald Light"/>
                <a:sym typeface="Oswald Light"/>
              </a:rPr>
              <a:t>)</a:t>
            </a:r>
            <a:endParaRPr sz="2200"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r>
              <a:rPr lang="en-US" sz="2200" u="none" strike="noStrike" cap="none" dirty="0">
                <a:solidFill>
                  <a:schemeClr val="lt1"/>
                </a:solidFill>
                <a:latin typeface="Oswald Light"/>
                <a:ea typeface="Oswald Light"/>
                <a:cs typeface="Oswald Light"/>
                <a:sym typeface="Oswald Light"/>
              </a:rPr>
              <a:t>Psychiatry</a:t>
            </a:r>
            <a:endParaRPr sz="2200"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r>
              <a:rPr lang="en-US" sz="2200" u="none" strike="noStrike" cap="none" dirty="0">
                <a:solidFill>
                  <a:schemeClr val="lt1"/>
                </a:solidFill>
                <a:latin typeface="Oswald Light"/>
                <a:ea typeface="Oswald Light"/>
                <a:cs typeface="Oswald Light"/>
                <a:sym typeface="Oswald Light"/>
              </a:rPr>
              <a:t>Counseling (Behavioral Psychologist)</a:t>
            </a:r>
            <a:endParaRPr sz="2200"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endParaRPr lang="en-US" sz="2200" u="none" strike="noStrike" cap="none"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endParaRPr lang="en-US" sz="2200"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endParaRPr lang="en-US" sz="2200" u="none" strike="noStrike" cap="none"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r>
              <a:rPr lang="en-US" sz="2200" u="none" strike="noStrike" cap="none" dirty="0">
                <a:solidFill>
                  <a:schemeClr val="lt1"/>
                </a:solidFill>
                <a:latin typeface="Oswald Light"/>
                <a:ea typeface="Oswald Light"/>
                <a:cs typeface="Oswald Light"/>
                <a:sym typeface="Oswald Light"/>
              </a:rPr>
              <a:t>Community </a:t>
            </a:r>
            <a:r>
              <a:rPr lang="en-US" sz="2200" dirty="0">
                <a:solidFill>
                  <a:schemeClr val="lt1"/>
                </a:solidFill>
                <a:latin typeface="Oswald Light"/>
                <a:ea typeface="Oswald Light"/>
                <a:cs typeface="Oswald Light"/>
                <a:sym typeface="Oswald Light"/>
              </a:rPr>
              <a:t>L</a:t>
            </a:r>
            <a:r>
              <a:rPr lang="en-US" sz="2200" u="none" strike="noStrike" cap="none" dirty="0">
                <a:solidFill>
                  <a:schemeClr val="lt1"/>
                </a:solidFill>
                <a:latin typeface="Oswald Light"/>
                <a:ea typeface="Oswald Light"/>
                <a:cs typeface="Oswald Light"/>
                <a:sym typeface="Oswald Light"/>
              </a:rPr>
              <a:t>iving </a:t>
            </a:r>
            <a:r>
              <a:rPr lang="en-US" sz="2200" dirty="0">
                <a:solidFill>
                  <a:schemeClr val="lt1"/>
                </a:solidFill>
                <a:latin typeface="Oswald Light"/>
                <a:ea typeface="Oswald Light"/>
                <a:cs typeface="Oswald Light"/>
                <a:sym typeface="Oswald Light"/>
              </a:rPr>
              <a:t>S</a:t>
            </a:r>
            <a:r>
              <a:rPr lang="en-US" sz="2200" u="none" strike="noStrike" cap="none" dirty="0">
                <a:solidFill>
                  <a:schemeClr val="lt1"/>
                </a:solidFill>
                <a:latin typeface="Oswald Light"/>
                <a:ea typeface="Oswald Light"/>
                <a:cs typeface="Oswald Light"/>
                <a:sym typeface="Oswald Light"/>
              </a:rPr>
              <a:t>upports (CLS)</a:t>
            </a:r>
            <a:endParaRPr sz="2200" dirty="0">
              <a:solidFill>
                <a:schemeClr val="lt1"/>
              </a:solidFill>
              <a:latin typeface="Oswald Light"/>
              <a:ea typeface="Oswald Light"/>
              <a:cs typeface="Oswald Light"/>
              <a:sym typeface="Oswald Light"/>
            </a:endParaRPr>
          </a:p>
          <a:p>
            <a:pPr marL="177800" marR="0" lvl="0" indent="-177800" algn="l" rtl="0">
              <a:lnSpc>
                <a:spcPct val="100000"/>
              </a:lnSpc>
              <a:spcBef>
                <a:spcPts val="800"/>
              </a:spcBef>
              <a:spcAft>
                <a:spcPts val="0"/>
              </a:spcAft>
              <a:buClr>
                <a:schemeClr val="lt1"/>
              </a:buClr>
              <a:buSzPts val="2100"/>
              <a:buFont typeface="Arial"/>
              <a:buChar char="•"/>
            </a:pPr>
            <a:r>
              <a:rPr lang="en-US" sz="2200" u="none" strike="noStrike" cap="none" dirty="0">
                <a:solidFill>
                  <a:schemeClr val="lt1"/>
                </a:solidFill>
                <a:latin typeface="Oswald Light"/>
                <a:ea typeface="Oswald Light"/>
                <a:cs typeface="Oswald Light"/>
                <a:sym typeface="Oswald Light"/>
              </a:rPr>
              <a:t>Employment </a:t>
            </a:r>
            <a:r>
              <a:rPr lang="en-US" sz="2200" dirty="0">
                <a:solidFill>
                  <a:schemeClr val="lt1"/>
                </a:solidFill>
                <a:latin typeface="Oswald Light"/>
                <a:ea typeface="Oswald Light"/>
                <a:cs typeface="Oswald Light"/>
                <a:sym typeface="Oswald Light"/>
              </a:rPr>
              <a:t>S</a:t>
            </a:r>
            <a:r>
              <a:rPr lang="en-US" sz="2200" u="none" strike="noStrike" cap="none" dirty="0">
                <a:solidFill>
                  <a:schemeClr val="lt1"/>
                </a:solidFill>
                <a:latin typeface="Oswald Light"/>
                <a:ea typeface="Oswald Light"/>
                <a:cs typeface="Oswald Light"/>
                <a:sym typeface="Oswald Light"/>
              </a:rPr>
              <a:t>pecialist</a:t>
            </a:r>
          </a:p>
          <a:p>
            <a:pPr marL="177800" marR="0" lvl="0" indent="-177800" algn="l" rtl="0">
              <a:lnSpc>
                <a:spcPct val="100000"/>
              </a:lnSpc>
              <a:spcBef>
                <a:spcPts val="800"/>
              </a:spcBef>
              <a:spcAft>
                <a:spcPts val="0"/>
              </a:spcAft>
              <a:buClr>
                <a:schemeClr val="lt1"/>
              </a:buClr>
              <a:buSzPts val="2100"/>
              <a:buFont typeface="Arial"/>
              <a:buChar char="•"/>
            </a:pPr>
            <a:r>
              <a:rPr lang="en-US" sz="2200" dirty="0">
                <a:solidFill>
                  <a:schemeClr val="lt1"/>
                </a:solidFill>
                <a:latin typeface="Oswald Light"/>
                <a:ea typeface="Oswald Light"/>
                <a:cs typeface="Oswald Light"/>
                <a:sym typeface="Oswald Light"/>
              </a:rPr>
              <a:t>Cognitive Behavioral Therapy (CBT)</a:t>
            </a:r>
          </a:p>
          <a:p>
            <a:pPr marL="177800" marR="0" lvl="0" indent="-177800" algn="l" rtl="0">
              <a:lnSpc>
                <a:spcPct val="100000"/>
              </a:lnSpc>
              <a:spcBef>
                <a:spcPts val="800"/>
              </a:spcBef>
              <a:spcAft>
                <a:spcPts val="0"/>
              </a:spcAft>
              <a:buClr>
                <a:schemeClr val="lt1"/>
              </a:buClr>
              <a:buSzPts val="2100"/>
              <a:buFont typeface="Arial"/>
              <a:buChar char="•"/>
            </a:pPr>
            <a:r>
              <a:rPr lang="en-US" sz="2200" dirty="0">
                <a:solidFill>
                  <a:schemeClr val="lt1"/>
                </a:solidFill>
                <a:latin typeface="Oswald Light"/>
                <a:ea typeface="Oswald Light"/>
                <a:cs typeface="Oswald Light"/>
                <a:sym typeface="Oswald Light"/>
              </a:rPr>
              <a:t>Social Skills Training</a:t>
            </a:r>
          </a:p>
          <a:p>
            <a:pPr marL="177800" marR="0" lvl="0" indent="-177800" algn="l" rtl="0">
              <a:lnSpc>
                <a:spcPct val="100000"/>
              </a:lnSpc>
              <a:spcBef>
                <a:spcPts val="800"/>
              </a:spcBef>
              <a:spcAft>
                <a:spcPts val="0"/>
              </a:spcAft>
              <a:buClr>
                <a:schemeClr val="lt1"/>
              </a:buClr>
              <a:buSzPts val="2100"/>
              <a:buFont typeface="Arial"/>
              <a:buChar char="•"/>
            </a:pPr>
            <a:r>
              <a:rPr lang="en-US" sz="2200" dirty="0">
                <a:solidFill>
                  <a:schemeClr val="lt1"/>
                </a:solidFill>
                <a:latin typeface="Oswald Light"/>
                <a:ea typeface="Oswald Light"/>
                <a:cs typeface="Oswald Light"/>
                <a:sym typeface="Oswald Light"/>
              </a:rPr>
              <a:t>Pivotal Response Treatment</a:t>
            </a:r>
          </a:p>
          <a:p>
            <a:pPr marL="177800" marR="0" lvl="0" indent="-177800" algn="l" rtl="0">
              <a:lnSpc>
                <a:spcPct val="100000"/>
              </a:lnSpc>
              <a:spcBef>
                <a:spcPts val="800"/>
              </a:spcBef>
              <a:spcAft>
                <a:spcPts val="0"/>
              </a:spcAft>
              <a:buClr>
                <a:schemeClr val="lt1"/>
              </a:buClr>
              <a:buSzPts val="2100"/>
              <a:buFont typeface="Arial"/>
              <a:buChar char="•"/>
            </a:pPr>
            <a:endParaRPr lang="en-US" sz="2200" dirty="0">
              <a:solidFill>
                <a:schemeClr val="lt1"/>
              </a:solidFill>
              <a:latin typeface="Oswald Light"/>
              <a:ea typeface="Oswald Light"/>
              <a:cs typeface="Oswald Light"/>
              <a:sym typeface="Oswald Light"/>
            </a:endParaRPr>
          </a:p>
        </p:txBody>
      </p:sp>
      <p:sp>
        <p:nvSpPr>
          <p:cNvPr id="2" name="Google Shape;184;p14">
            <a:extLst>
              <a:ext uri="{FF2B5EF4-FFF2-40B4-BE49-F238E27FC236}">
                <a16:creationId xmlns:a16="http://schemas.microsoft.com/office/drawing/2014/main" id="{8C130C42-3983-F004-A7C8-A9393251DED7}"/>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Common Interventions and Support</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54F0345E-06A7-DBEA-CDFD-C0AD1E4DF72F}"/>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6"/>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66" name="Google Shape;366;p36"/>
          <p:cNvSpPr/>
          <p:nvPr/>
        </p:nvSpPr>
        <p:spPr>
          <a:xfrm>
            <a:off x="-1" y="2405838"/>
            <a:ext cx="9143999" cy="880459"/>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68" name="Google Shape;368;p36"/>
          <p:cNvSpPr txBox="1">
            <a:spLocks noGrp="1" noRot="1" noMove="1" noResize="1" noEditPoints="1" noAdjustHandles="1" noChangeArrowheads="1" noChangeShapeType="1"/>
          </p:cNvSpPr>
          <p:nvPr>
            <p:ph type="title"/>
          </p:nvPr>
        </p:nvSpPr>
        <p:spPr>
          <a:xfrm>
            <a:off x="0" y="1318889"/>
            <a:ext cx="9143998" cy="42017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2400" u="none" strike="noStrike" cap="none" dirty="0">
                <a:solidFill>
                  <a:schemeClr val="lt1"/>
                </a:solidFill>
                <a:latin typeface="Oswald Light"/>
                <a:ea typeface="Oswald Light"/>
                <a:cs typeface="Oswald Light"/>
                <a:sym typeface="Oswald Light"/>
              </a:rPr>
              <a:t>Big Red Safety Box &amp; Seatbelt Locks</a:t>
            </a:r>
            <a:endParaRPr dirty="0"/>
          </a:p>
        </p:txBody>
      </p:sp>
      <p:pic>
        <p:nvPicPr>
          <p:cNvPr id="369" name="Google Shape;369;p36"/>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6429370" y="2188843"/>
            <a:ext cx="2000250" cy="1735075"/>
          </a:xfrm>
          <a:prstGeom prst="rect">
            <a:avLst/>
          </a:prstGeom>
          <a:noFill/>
          <a:ln>
            <a:noFill/>
          </a:ln>
        </p:spPr>
      </p:pic>
      <p:pic>
        <p:nvPicPr>
          <p:cNvPr id="370" name="Google Shape;370;p36" descr="C:\Users\cgreathouse\Downloads\download.jpg"/>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714375" y="2188843"/>
            <a:ext cx="2000250" cy="1706501"/>
          </a:xfrm>
          <a:prstGeom prst="rect">
            <a:avLst/>
          </a:prstGeom>
          <a:noFill/>
          <a:ln>
            <a:noFill/>
          </a:ln>
        </p:spPr>
      </p:pic>
      <p:pic>
        <p:nvPicPr>
          <p:cNvPr id="371" name="Google Shape;371;p36"/>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3500435" y="2188843"/>
            <a:ext cx="2143125" cy="1706501"/>
          </a:xfrm>
          <a:prstGeom prst="rect">
            <a:avLst/>
          </a:prstGeom>
          <a:noFill/>
          <a:ln>
            <a:noFill/>
          </a:ln>
        </p:spPr>
      </p:pic>
      <p:sp>
        <p:nvSpPr>
          <p:cNvPr id="2" name="Google Shape;184;p14">
            <a:extLst>
              <a:ext uri="{FF2B5EF4-FFF2-40B4-BE49-F238E27FC236}">
                <a16:creationId xmlns:a16="http://schemas.microsoft.com/office/drawing/2014/main" id="{24E167DB-95C3-876E-6A92-22894503F9B2}"/>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Proactive Strategies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B0E210F2-7641-4951-3395-E3E61E006E7E}"/>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7"/>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78" name="Google Shape;378;p37"/>
          <p:cNvSpPr/>
          <p:nvPr/>
        </p:nvSpPr>
        <p:spPr>
          <a:xfrm>
            <a:off x="0" y="2447581"/>
            <a:ext cx="9143999" cy="625213"/>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80" name="Google Shape;380;p37"/>
          <p:cNvSpPr txBox="1">
            <a:spLocks noGrp="1" noRot="1" noMove="1" noResize="1" noEditPoints="1" noAdjustHandles="1" noChangeArrowheads="1" noChangeShapeType="1"/>
          </p:cNvSpPr>
          <p:nvPr>
            <p:ph type="title"/>
          </p:nvPr>
        </p:nvSpPr>
        <p:spPr>
          <a:xfrm>
            <a:off x="0" y="1318889"/>
            <a:ext cx="9144000" cy="42017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2400" u="none" strike="noStrike" cap="none" dirty="0">
                <a:solidFill>
                  <a:schemeClr val="lt1"/>
                </a:solidFill>
                <a:latin typeface="Oswald Light"/>
                <a:ea typeface="Oswald Light"/>
                <a:cs typeface="Oswald Light"/>
                <a:sym typeface="Oswald Light"/>
              </a:rPr>
              <a:t>Medical Alert Jewelry</a:t>
            </a:r>
            <a:endParaRPr dirty="0"/>
          </a:p>
        </p:txBody>
      </p:sp>
      <p:pic>
        <p:nvPicPr>
          <p:cNvPr id="381" name="Google Shape;381;p37" descr="Image result for autism medical alert jewelry"/>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3771937" y="1960127"/>
            <a:ext cx="1600121" cy="1600122"/>
          </a:xfrm>
          <a:prstGeom prst="rect">
            <a:avLst/>
          </a:prstGeom>
          <a:noFill/>
          <a:ln>
            <a:noFill/>
          </a:ln>
        </p:spPr>
      </p:pic>
      <p:pic>
        <p:nvPicPr>
          <p:cNvPr id="382" name="Google Shape;382;p37" descr="Image result for autism medical alert jewelry"/>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7279512" y="2163626"/>
            <a:ext cx="1599273" cy="1240813"/>
          </a:xfrm>
          <a:prstGeom prst="rect">
            <a:avLst/>
          </a:prstGeom>
          <a:noFill/>
          <a:ln>
            <a:noFill/>
          </a:ln>
        </p:spPr>
      </p:pic>
      <p:pic>
        <p:nvPicPr>
          <p:cNvPr id="383" name="Google Shape;383;p37"/>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2026316" y="2163627"/>
            <a:ext cx="1583779" cy="1240814"/>
          </a:xfrm>
          <a:prstGeom prst="rect">
            <a:avLst/>
          </a:prstGeom>
          <a:noFill/>
          <a:ln>
            <a:noFill/>
          </a:ln>
        </p:spPr>
      </p:pic>
      <p:pic>
        <p:nvPicPr>
          <p:cNvPr id="384" name="Google Shape;384;p37"/>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5517549" y="2163625"/>
            <a:ext cx="1583779" cy="1240815"/>
          </a:xfrm>
          <a:prstGeom prst="rect">
            <a:avLst/>
          </a:prstGeom>
          <a:noFill/>
          <a:ln>
            <a:noFill/>
          </a:ln>
        </p:spPr>
      </p:pic>
      <p:pic>
        <p:nvPicPr>
          <p:cNvPr id="385" name="Google Shape;385;p37" descr="bracelet.png"/>
          <p:cNvPicPr preferRelativeResize="0">
            <a:picLocks noGrp="1" noRot="1" noMove="1" noResize="1" noEditPoints="1" noAdjustHandles="1" noChangeArrowheads="1" noChangeShapeType="1" noCrop="1"/>
          </p:cNvPicPr>
          <p:nvPr/>
        </p:nvPicPr>
        <p:blipFill rotWithShape="1">
          <a:blip r:embed="rId7">
            <a:alphaModFix/>
          </a:blip>
          <a:srcRect/>
          <a:stretch/>
        </p:blipFill>
        <p:spPr>
          <a:xfrm>
            <a:off x="264353" y="2163627"/>
            <a:ext cx="1600121" cy="1240815"/>
          </a:xfrm>
          <a:prstGeom prst="rect">
            <a:avLst/>
          </a:prstGeom>
          <a:noFill/>
          <a:ln>
            <a:noFill/>
          </a:ln>
        </p:spPr>
      </p:pic>
      <p:sp>
        <p:nvSpPr>
          <p:cNvPr id="3" name="Google Shape;184;p14">
            <a:extLst>
              <a:ext uri="{FF2B5EF4-FFF2-40B4-BE49-F238E27FC236}">
                <a16:creationId xmlns:a16="http://schemas.microsoft.com/office/drawing/2014/main" id="{273AC3C7-7799-2968-E89E-8BD4BCA5DE61}"/>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Proactive Strategies</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DC014C87-BDDE-05BD-C9B9-599AEC147882}"/>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8"/>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92" name="Google Shape;392;p38"/>
          <p:cNvSpPr/>
          <p:nvPr/>
        </p:nvSpPr>
        <p:spPr>
          <a:xfrm>
            <a:off x="-1" y="2325726"/>
            <a:ext cx="9143999" cy="880459"/>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94" name="Google Shape;394;p38"/>
          <p:cNvSpPr txBox="1">
            <a:spLocks noGrp="1" noRot="1" noMove="1" noResize="1" noEditPoints="1" noAdjustHandles="1" noChangeArrowheads="1" noChangeShapeType="1"/>
          </p:cNvSpPr>
          <p:nvPr>
            <p:ph type="title"/>
          </p:nvPr>
        </p:nvSpPr>
        <p:spPr>
          <a:xfrm>
            <a:off x="0" y="1318889"/>
            <a:ext cx="9143998" cy="42017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2400" u="none" strike="noStrike" cap="none" dirty="0">
                <a:solidFill>
                  <a:schemeClr val="lt1"/>
                </a:solidFill>
                <a:latin typeface="Oswald Light"/>
                <a:ea typeface="Oswald Light"/>
                <a:cs typeface="Oswald Light"/>
                <a:sym typeface="Oswald Light"/>
              </a:rPr>
              <a:t>Shoe Tags and Clothing </a:t>
            </a:r>
            <a:r>
              <a:rPr lang="en-US" sz="2400" dirty="0">
                <a:solidFill>
                  <a:schemeClr val="lt1"/>
                </a:solidFill>
                <a:latin typeface="Oswald Light"/>
                <a:ea typeface="Oswald Light"/>
                <a:cs typeface="Oswald Light"/>
                <a:sym typeface="Oswald Light"/>
              </a:rPr>
              <a:t>I</a:t>
            </a:r>
            <a:r>
              <a:rPr lang="en-US" sz="2400" u="none" strike="noStrike" cap="none" dirty="0">
                <a:solidFill>
                  <a:schemeClr val="lt1"/>
                </a:solidFill>
                <a:latin typeface="Oswald Light"/>
                <a:ea typeface="Oswald Light"/>
                <a:cs typeface="Oswald Light"/>
                <a:sym typeface="Oswald Light"/>
              </a:rPr>
              <a:t>dentifiers</a:t>
            </a:r>
            <a:endParaRPr dirty="0"/>
          </a:p>
        </p:txBody>
      </p:sp>
      <p:pic>
        <p:nvPicPr>
          <p:cNvPr id="395" name="Google Shape;395;p38" descr="Image result for emergency information printed on clothes tag"/>
          <p:cNvPicPr preferRelativeResize="0"/>
          <p:nvPr/>
        </p:nvPicPr>
        <p:blipFill rotWithShape="1">
          <a:blip r:embed="rId3">
            <a:alphaModFix/>
          </a:blip>
          <a:srcRect/>
          <a:stretch/>
        </p:blipFill>
        <p:spPr>
          <a:xfrm>
            <a:off x="4691409" y="1840173"/>
            <a:ext cx="1717149" cy="1987682"/>
          </a:xfrm>
          <a:prstGeom prst="rect">
            <a:avLst/>
          </a:prstGeom>
          <a:noFill/>
          <a:ln>
            <a:noFill/>
          </a:ln>
        </p:spPr>
      </p:pic>
      <p:pic>
        <p:nvPicPr>
          <p:cNvPr id="396" name="Google Shape;396;p38" descr="shoe tag3.png"/>
          <p:cNvPicPr preferRelativeResize="0"/>
          <p:nvPr/>
        </p:nvPicPr>
        <p:blipFill rotWithShape="1">
          <a:blip r:embed="rId4">
            <a:alphaModFix/>
          </a:blip>
          <a:srcRect/>
          <a:stretch/>
        </p:blipFill>
        <p:spPr>
          <a:xfrm>
            <a:off x="2784544" y="1840173"/>
            <a:ext cx="1668049" cy="1987682"/>
          </a:xfrm>
          <a:prstGeom prst="rect">
            <a:avLst/>
          </a:prstGeom>
          <a:noFill/>
          <a:ln>
            <a:noFill/>
          </a:ln>
        </p:spPr>
      </p:pic>
      <p:pic>
        <p:nvPicPr>
          <p:cNvPr id="397" name="Google Shape;397;p38" descr="shoe tag.png"/>
          <p:cNvPicPr preferRelativeResize="0"/>
          <p:nvPr/>
        </p:nvPicPr>
        <p:blipFill rotWithShape="1">
          <a:blip r:embed="rId5">
            <a:alphaModFix/>
          </a:blip>
          <a:srcRect/>
          <a:stretch/>
        </p:blipFill>
        <p:spPr>
          <a:xfrm>
            <a:off x="649306" y="1820763"/>
            <a:ext cx="1896422" cy="2026502"/>
          </a:xfrm>
          <a:prstGeom prst="rect">
            <a:avLst/>
          </a:prstGeom>
          <a:noFill/>
          <a:ln>
            <a:noFill/>
          </a:ln>
        </p:spPr>
      </p:pic>
      <p:pic>
        <p:nvPicPr>
          <p:cNvPr id="398" name="Google Shape;398;p38" descr="clothes tag.png"/>
          <p:cNvPicPr preferRelativeResize="0"/>
          <p:nvPr/>
        </p:nvPicPr>
        <p:blipFill rotWithShape="1">
          <a:blip r:embed="rId6">
            <a:alphaModFix/>
          </a:blip>
          <a:srcRect/>
          <a:stretch/>
        </p:blipFill>
        <p:spPr>
          <a:xfrm>
            <a:off x="6647374" y="1848691"/>
            <a:ext cx="1896422" cy="2038555"/>
          </a:xfrm>
          <a:prstGeom prst="rect">
            <a:avLst/>
          </a:prstGeom>
          <a:noFill/>
          <a:ln>
            <a:noFill/>
          </a:ln>
        </p:spPr>
      </p:pic>
      <p:sp>
        <p:nvSpPr>
          <p:cNvPr id="3" name="Google Shape;184;p14">
            <a:extLst>
              <a:ext uri="{FF2B5EF4-FFF2-40B4-BE49-F238E27FC236}">
                <a16:creationId xmlns:a16="http://schemas.microsoft.com/office/drawing/2014/main" id="{9234D1BF-3742-ADBB-097D-A5140E0E8234}"/>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Proactive Strategies</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164310FB-A5D3-40BC-0BA2-FE0CF923907D}"/>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9"/>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05" name="Google Shape;405;p39"/>
          <p:cNvSpPr/>
          <p:nvPr/>
        </p:nvSpPr>
        <p:spPr>
          <a:xfrm>
            <a:off x="1" y="2325726"/>
            <a:ext cx="9143999" cy="880459"/>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07" name="Google Shape;407;p39"/>
          <p:cNvSpPr txBox="1">
            <a:spLocks noGrp="1" noRot="1" noMove="1" noResize="1" noEditPoints="1" noAdjustHandles="1" noChangeArrowheads="1" noChangeShapeType="1"/>
          </p:cNvSpPr>
          <p:nvPr>
            <p:ph type="title"/>
          </p:nvPr>
        </p:nvSpPr>
        <p:spPr>
          <a:xfrm>
            <a:off x="0" y="1318889"/>
            <a:ext cx="9144000" cy="42017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2400" u="none" strike="noStrike" cap="none" dirty="0">
                <a:solidFill>
                  <a:schemeClr val="lt1"/>
                </a:solidFill>
                <a:latin typeface="Oswald Light"/>
                <a:ea typeface="Oswald Light"/>
                <a:cs typeface="Oswald Light"/>
                <a:sym typeface="Oswald Light"/>
              </a:rPr>
              <a:t>Information Card in Wallet/Purse/Bag</a:t>
            </a:r>
            <a:endParaRPr dirty="0"/>
          </a:p>
        </p:txBody>
      </p:sp>
      <p:pic>
        <p:nvPicPr>
          <p:cNvPr id="408" name="Google Shape;408;p39" descr="C:\Users\amlove2\Dropbox\personal\Professional Developments_BY ME\Lexington Police Department\resources\safety_cards_autism.jpg"/>
          <p:cNvPicPr preferRelativeResize="0">
            <a:picLocks noGrp="1" noRot="1" noMove="1" noResize="1" noEditPoints="1" noAdjustHandles="1" noChangeArrowheads="1" noChangeShapeType="1" noCrop="1"/>
          </p:cNvPicPr>
          <p:nvPr/>
        </p:nvPicPr>
        <p:blipFill rotWithShape="1">
          <a:blip r:embed="rId3">
            <a:alphaModFix/>
          </a:blip>
          <a:srcRect l="5539" t="5469" r="5226" b="52763"/>
          <a:stretch/>
        </p:blipFill>
        <p:spPr>
          <a:xfrm>
            <a:off x="970845" y="1960035"/>
            <a:ext cx="3603726" cy="2291924"/>
          </a:xfrm>
          <a:prstGeom prst="rect">
            <a:avLst/>
          </a:prstGeom>
          <a:noFill/>
          <a:ln>
            <a:noFill/>
          </a:ln>
        </p:spPr>
      </p:pic>
      <p:pic>
        <p:nvPicPr>
          <p:cNvPr id="409" name="Google Shape;409;p39" descr="C:\Users\amlove2\Dropbox\personal\Professional Developments_BY ME\Lexington Police Department\resources\safety_cards_autism.jpg"/>
          <p:cNvPicPr preferRelativeResize="0">
            <a:picLocks noGrp="1" noRot="1" noMove="1" noResize="1" noEditPoints="1" noAdjustHandles="1" noChangeArrowheads="1" noChangeShapeType="1" noCrop="1"/>
          </p:cNvPicPr>
          <p:nvPr/>
        </p:nvPicPr>
        <p:blipFill rotWithShape="1">
          <a:blip r:embed="rId3">
            <a:alphaModFix/>
          </a:blip>
          <a:srcRect l="5315" t="53763" r="5449" b="4466"/>
          <a:stretch/>
        </p:blipFill>
        <p:spPr>
          <a:xfrm>
            <a:off x="4857888" y="1960034"/>
            <a:ext cx="3315268" cy="2291925"/>
          </a:xfrm>
          <a:prstGeom prst="rect">
            <a:avLst/>
          </a:prstGeom>
          <a:noFill/>
          <a:ln>
            <a:noFill/>
          </a:ln>
        </p:spPr>
      </p:pic>
      <p:sp>
        <p:nvSpPr>
          <p:cNvPr id="3" name="Google Shape;184;p14">
            <a:extLst>
              <a:ext uri="{FF2B5EF4-FFF2-40B4-BE49-F238E27FC236}">
                <a16:creationId xmlns:a16="http://schemas.microsoft.com/office/drawing/2014/main" id="{2FBB9C59-AFF9-682F-C396-2DD9B846162F}"/>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Proactive Strategies</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BFCC06D2-20BF-9AA7-E403-CD95CC17584E}"/>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16" name="Google Shape;416;p40"/>
          <p:cNvSpPr/>
          <p:nvPr/>
        </p:nvSpPr>
        <p:spPr>
          <a:xfrm>
            <a:off x="1" y="2654910"/>
            <a:ext cx="9143999" cy="880459"/>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18" name="Google Shape;418;p40"/>
          <p:cNvSpPr txBox="1">
            <a:spLocks noGrp="1" noRot="1" noMove="1" noResize="1" noEditPoints="1" noAdjustHandles="1" noChangeArrowheads="1" noChangeShapeType="1"/>
          </p:cNvSpPr>
          <p:nvPr>
            <p:ph type="title"/>
          </p:nvPr>
        </p:nvSpPr>
        <p:spPr>
          <a:xfrm>
            <a:off x="0" y="1318889"/>
            <a:ext cx="9144000" cy="42017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2400" u="none" strike="noStrike" cap="none" dirty="0">
                <a:solidFill>
                  <a:schemeClr val="lt1"/>
                </a:solidFill>
                <a:latin typeface="Oswald Light"/>
                <a:ea typeface="Oswald Light"/>
                <a:cs typeface="Oswald Light"/>
                <a:sym typeface="Oswald Light"/>
              </a:rPr>
              <a:t>Car or House Stickers</a:t>
            </a:r>
            <a:endParaRPr dirty="0"/>
          </a:p>
        </p:txBody>
      </p:sp>
      <p:pic>
        <p:nvPicPr>
          <p:cNvPr id="419" name="Google Shape;419;p40" descr="C:\Users\amlove2\Dropbox\personal\Professional Developments_BY ME\Lexington Police Department\resources\safety_alert_cling.jpg"/>
          <p:cNvPicPr preferRelativeResize="0">
            <a:picLocks noGrp="1" noRot="1" noMove="1" noResize="1" noEditPoints="1" noAdjustHandles="1" noChangeArrowheads="1" noChangeShapeType="1" noCrop="1"/>
          </p:cNvPicPr>
          <p:nvPr/>
        </p:nvPicPr>
        <p:blipFill rotWithShape="1">
          <a:blip r:embed="rId3">
            <a:alphaModFix/>
          </a:blip>
          <a:srcRect l="5310" t="1235" r="5906" b="4865"/>
          <a:stretch/>
        </p:blipFill>
        <p:spPr>
          <a:xfrm>
            <a:off x="970843" y="2007482"/>
            <a:ext cx="3454853" cy="2500510"/>
          </a:xfrm>
          <a:prstGeom prst="rect">
            <a:avLst/>
          </a:prstGeom>
          <a:noFill/>
          <a:ln>
            <a:noFill/>
          </a:ln>
        </p:spPr>
      </p:pic>
      <p:pic>
        <p:nvPicPr>
          <p:cNvPr id="420" name="Google Shape;420;p40" descr="C:\Users\amlove2\Dropbox\personal\Professional Developments_BY ME\Lexington Police Department\resources\may_not_respond_decal.jpg"/>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4718307" y="2007482"/>
            <a:ext cx="3454850" cy="2500510"/>
          </a:xfrm>
          <a:prstGeom prst="rect">
            <a:avLst/>
          </a:prstGeom>
          <a:noFill/>
          <a:ln>
            <a:noFill/>
          </a:ln>
        </p:spPr>
      </p:pic>
      <p:sp>
        <p:nvSpPr>
          <p:cNvPr id="3" name="Google Shape;184;p14">
            <a:extLst>
              <a:ext uri="{FF2B5EF4-FFF2-40B4-BE49-F238E27FC236}">
                <a16:creationId xmlns:a16="http://schemas.microsoft.com/office/drawing/2014/main" id="{9C947AEE-AD1B-3135-4BC2-72E3DF704ACF}"/>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Proactive Strategies</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AB763FA2-6572-CBA2-8E1C-98559AC05DE5}"/>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3D0CD6BD-BD5D-EAE9-BD6E-7898C764D368}"/>
            </a:ext>
          </a:extLst>
        </p:cNvPr>
        <p:cNvGrpSpPr/>
        <p:nvPr/>
      </p:nvGrpSpPr>
      <p:grpSpPr>
        <a:xfrm>
          <a:off x="0" y="0"/>
          <a:ext cx="0" cy="0"/>
          <a:chOff x="0" y="0"/>
          <a:chExt cx="0" cy="0"/>
        </a:xfrm>
      </p:grpSpPr>
      <p:sp>
        <p:nvSpPr>
          <p:cNvPr id="90" name="Google Shape;90;p4">
            <a:extLst>
              <a:ext uri="{FF2B5EF4-FFF2-40B4-BE49-F238E27FC236}">
                <a16:creationId xmlns:a16="http://schemas.microsoft.com/office/drawing/2014/main" id="{2FD16089-3C30-72BE-7E24-56CF7D8E5C77}"/>
              </a:ext>
            </a:extLst>
          </p:cNvPr>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3" name="Google Shape;93;p4">
            <a:extLst>
              <a:ext uri="{FF2B5EF4-FFF2-40B4-BE49-F238E27FC236}">
                <a16:creationId xmlns:a16="http://schemas.microsoft.com/office/drawing/2014/main" id="{AAE78CD3-A7D4-E86F-6AFF-4338D19764CA}"/>
              </a:ext>
            </a:extLst>
          </p:cNvPr>
          <p:cNvSpPr>
            <a:spLocks noGrp="1" noRot="1" noMove="1" noResize="1" noEditPoints="1" noAdjustHandles="1" noChangeArrowheads="1" noChangeShapeType="1"/>
          </p:cNvSpPr>
          <p:nvPr/>
        </p:nvSpPr>
        <p:spPr>
          <a:xfrm>
            <a:off x="6227285" y="1197645"/>
            <a:ext cx="2752542" cy="3061205"/>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4" name="Google Shape;94;p4">
            <a:extLst>
              <a:ext uri="{FF2B5EF4-FFF2-40B4-BE49-F238E27FC236}">
                <a16:creationId xmlns:a16="http://schemas.microsoft.com/office/drawing/2014/main" id="{34F44D8B-7BFC-B812-70BB-63E4A605937A}"/>
              </a:ext>
            </a:extLst>
          </p:cNvPr>
          <p:cNvSpPr>
            <a:spLocks noGrp="1" noRot="1" noMove="1" noResize="1" noEditPoints="1" noAdjustHandles="1" noChangeArrowheads="1" noChangeShapeType="1"/>
          </p:cNvSpPr>
          <p:nvPr/>
        </p:nvSpPr>
        <p:spPr>
          <a:xfrm>
            <a:off x="164174" y="1197645"/>
            <a:ext cx="2784665" cy="365028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5" name="Google Shape;95;p4">
            <a:extLst>
              <a:ext uri="{FF2B5EF4-FFF2-40B4-BE49-F238E27FC236}">
                <a16:creationId xmlns:a16="http://schemas.microsoft.com/office/drawing/2014/main" id="{74A2EEBC-A210-B05D-1E15-B7AC3DDADF7F}"/>
              </a:ext>
            </a:extLst>
          </p:cNvPr>
          <p:cNvSpPr>
            <a:spLocks noGrp="1" noRot="1" noMove="1" noResize="1" noEditPoints="1" noAdjustHandles="1" noChangeArrowheads="1" noChangeShapeType="1"/>
          </p:cNvSpPr>
          <p:nvPr/>
        </p:nvSpPr>
        <p:spPr>
          <a:xfrm>
            <a:off x="3195729" y="1197646"/>
            <a:ext cx="2784665" cy="3346922"/>
          </a:xfrm>
          <a:prstGeom prst="rect">
            <a:avLst/>
          </a:prstGeom>
          <a:solidFill>
            <a:srgbClr val="7A7D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7" name="Google Shape;97;p4">
            <a:extLst>
              <a:ext uri="{FF2B5EF4-FFF2-40B4-BE49-F238E27FC236}">
                <a16:creationId xmlns:a16="http://schemas.microsoft.com/office/drawing/2014/main" id="{9E2C2EA7-182E-7D2F-2148-72362459BA87}"/>
              </a:ext>
            </a:extLst>
          </p:cNvPr>
          <p:cNvSpPr txBox="1">
            <a:spLocks noGrp="1" noRot="1" noMove="1" noResize="1" noEditPoints="1" noAdjustHandles="1" noChangeArrowheads="1" noChangeShapeType="1"/>
          </p:cNvSpPr>
          <p:nvPr>
            <p:ph type="body" idx="1"/>
          </p:nvPr>
        </p:nvSpPr>
        <p:spPr>
          <a:xfrm>
            <a:off x="281913" y="1427967"/>
            <a:ext cx="2498865" cy="341996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SzPts val="2100"/>
              <a:buNone/>
            </a:pPr>
            <a:r>
              <a:rPr lang="en-US" sz="1800" u="none" strike="noStrike" cap="none" dirty="0">
                <a:solidFill>
                  <a:schemeClr val="lt1"/>
                </a:solidFill>
                <a:latin typeface="Oswald"/>
                <a:ea typeface="Oswald"/>
                <a:cs typeface="Oswald"/>
                <a:sym typeface="Oswald"/>
              </a:rPr>
              <a:t>“In these types of calls for service, it is a top priority for our officers to de-escalate the situation by staying calm, minimizing distractions, decreasing outside noises, exhibiting patience, and displaying genuine concern in helping the person in crisis.”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Oswald Light"/>
                <a:ea typeface="Oswald Light"/>
                <a:cs typeface="Oswald Light"/>
                <a:sym typeface="Oswald Light"/>
              </a:rPr>
              <a:t>– 2024; Baltimore Police Department</a:t>
            </a:r>
            <a:endParaRPr kumimoji="0" lang="en-US" sz="1000" b="0" i="0" u="none" strike="noStrike" kern="0" cap="none" spc="0" normalizeH="0" baseline="0" noProof="0" dirty="0">
              <a:ln>
                <a:noFill/>
              </a:ln>
              <a:solidFill>
                <a:srgbClr val="FFFFFF"/>
              </a:solidFill>
              <a:effectLst/>
              <a:uLnTx/>
              <a:uFillTx/>
              <a:latin typeface="Oswald Light"/>
              <a:ea typeface="Oswald Light"/>
              <a:cs typeface="Oswald Light"/>
              <a:sym typeface="Oswald Light"/>
            </a:endParaRPr>
          </a:p>
          <a:p>
            <a:pPr marL="0" marR="0" lvl="0" indent="0" algn="ctr" rtl="0">
              <a:lnSpc>
                <a:spcPct val="100000"/>
              </a:lnSpc>
              <a:spcBef>
                <a:spcPts val="0"/>
              </a:spcBef>
              <a:spcAft>
                <a:spcPts val="0"/>
              </a:spcAft>
              <a:buSzPts val="2100"/>
              <a:buNone/>
            </a:pPr>
            <a:endParaRPr dirty="0"/>
          </a:p>
        </p:txBody>
      </p:sp>
      <p:sp>
        <p:nvSpPr>
          <p:cNvPr id="98" name="Google Shape;98;p4">
            <a:extLst>
              <a:ext uri="{FF2B5EF4-FFF2-40B4-BE49-F238E27FC236}">
                <a16:creationId xmlns:a16="http://schemas.microsoft.com/office/drawing/2014/main" id="{A06A127A-BBF4-723B-2429-914979E14610}"/>
              </a:ext>
            </a:extLst>
          </p:cNvPr>
          <p:cNvSpPr txBox="1">
            <a:spLocks noGrp="1" noRot="1" noMove="1" noResize="1" noEditPoints="1" noAdjustHandles="1" noChangeArrowheads="1" noChangeShapeType="1"/>
          </p:cNvSpPr>
          <p:nvPr/>
        </p:nvSpPr>
        <p:spPr>
          <a:xfrm>
            <a:off x="3195729" y="1427966"/>
            <a:ext cx="2863494" cy="320804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800" b="0" i="0" u="none" strike="noStrike" cap="none" dirty="0">
                <a:solidFill>
                  <a:schemeClr val="lt1"/>
                </a:solidFill>
                <a:latin typeface="Oswald"/>
                <a:ea typeface="Oswald"/>
                <a:cs typeface="Oswald"/>
                <a:sym typeface="Oswald"/>
              </a:rPr>
              <a:t>“Despite the rise of people diagnosed with autism, explicit training for law enforcement to respond to people with developmental or intellectual disabilities is still rare. Misunderstandings between officers and people with disabilities can lead to tragic consequences.”</a:t>
            </a:r>
            <a:r>
              <a:rPr lang="en-US" sz="1600" b="0" i="0" u="none" strike="noStrike" cap="none" dirty="0">
                <a:solidFill>
                  <a:schemeClr val="lt1"/>
                </a:solidFill>
                <a:latin typeface="Oswald Light"/>
                <a:ea typeface="Oswald Light"/>
                <a:cs typeface="Oswald Light"/>
                <a:sym typeface="Oswald Light"/>
              </a:rPr>
              <a:t>– 2025; PBS News Hour</a:t>
            </a:r>
            <a:endParaRPr sz="1000" b="0" i="0" u="none" strike="noStrike" cap="none" dirty="0">
              <a:solidFill>
                <a:schemeClr val="lt1"/>
              </a:solidFill>
              <a:latin typeface="Oswald Light"/>
              <a:ea typeface="Oswald Light"/>
              <a:cs typeface="Oswald Light"/>
              <a:sym typeface="Oswald Light"/>
            </a:endParaRPr>
          </a:p>
        </p:txBody>
      </p:sp>
      <p:sp>
        <p:nvSpPr>
          <p:cNvPr id="101" name="Google Shape;101;p4">
            <a:extLst>
              <a:ext uri="{FF2B5EF4-FFF2-40B4-BE49-F238E27FC236}">
                <a16:creationId xmlns:a16="http://schemas.microsoft.com/office/drawing/2014/main" id="{DC612AE8-8F2E-2F57-4712-F9F39C314D7D}"/>
              </a:ext>
            </a:extLst>
          </p:cNvPr>
          <p:cNvSpPr txBox="1">
            <a:spLocks noGrp="1" noRot="1" noMove="1" noResize="1" noEditPoints="1" noAdjustHandles="1" noChangeArrowheads="1" noChangeShapeType="1"/>
          </p:cNvSpPr>
          <p:nvPr>
            <p:ph type="body" idx="1"/>
          </p:nvPr>
        </p:nvSpPr>
        <p:spPr>
          <a:xfrm>
            <a:off x="6296165" y="1427966"/>
            <a:ext cx="2565922" cy="2830884"/>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800"/>
              </a:spcBef>
              <a:spcAft>
                <a:spcPts val="0"/>
              </a:spcAft>
              <a:buSzPts val="1100"/>
              <a:buNone/>
            </a:pPr>
            <a:r>
              <a:rPr lang="en-US" sz="1800" dirty="0">
                <a:solidFill>
                  <a:schemeClr val="lt1"/>
                </a:solidFill>
                <a:latin typeface="Oswald"/>
                <a:ea typeface="Oswald"/>
                <a:cs typeface="Oswald"/>
                <a:sym typeface="Oswald"/>
              </a:rPr>
              <a:t>“With so many individuals and families living with ASD, it is important that emergency responders have awareness and training on how to interact with an individual with autism..” </a:t>
            </a:r>
            <a:endParaRPr dirty="0"/>
          </a:p>
          <a:p>
            <a:pPr marL="0" lvl="0" indent="0" algn="ctr" rtl="0">
              <a:lnSpc>
                <a:spcPct val="100000"/>
              </a:lnSpc>
              <a:spcBef>
                <a:spcPts val="800"/>
              </a:spcBef>
              <a:spcAft>
                <a:spcPts val="0"/>
              </a:spcAft>
              <a:buSzPts val="1100"/>
              <a:buNone/>
            </a:pPr>
            <a:r>
              <a:rPr lang="en-US" sz="1600" dirty="0">
                <a:solidFill>
                  <a:schemeClr val="lt1"/>
                </a:solidFill>
                <a:latin typeface="Oswald Light"/>
                <a:ea typeface="Oswald Light"/>
                <a:cs typeface="Oswald Light"/>
                <a:sym typeface="Oswald Light"/>
              </a:rPr>
              <a:t>– 2024; National Volunteer Fire Council</a:t>
            </a:r>
            <a:endParaRPr sz="1000" dirty="0">
              <a:solidFill>
                <a:schemeClr val="lt1"/>
              </a:solidFill>
              <a:latin typeface="Oswald Light"/>
              <a:ea typeface="Oswald Light"/>
              <a:cs typeface="Oswald Light"/>
              <a:sym typeface="Oswald Light"/>
            </a:endParaRPr>
          </a:p>
        </p:txBody>
      </p:sp>
      <p:pic>
        <p:nvPicPr>
          <p:cNvPr id="102" name="Google Shape;102;p4">
            <a:extLst>
              <a:ext uri="{FF2B5EF4-FFF2-40B4-BE49-F238E27FC236}">
                <a16:creationId xmlns:a16="http://schemas.microsoft.com/office/drawing/2014/main" id="{D7B28FE8-6BD0-953F-642D-10DBD9E52D50}"/>
              </a:ext>
            </a:extLst>
          </p:cNvPr>
          <p:cNvPicPr preferRelativeResize="0"/>
          <p:nvPr/>
        </p:nvPicPr>
        <p:blipFill rotWithShape="1">
          <a:blip r:embed="rId3">
            <a:alphaModFix/>
          </a:blip>
          <a:srcRect/>
          <a:stretch/>
        </p:blipFill>
        <p:spPr>
          <a:xfrm>
            <a:off x="6099608" y="189353"/>
            <a:ext cx="1301411" cy="813382"/>
          </a:xfrm>
          <a:prstGeom prst="rect">
            <a:avLst/>
          </a:prstGeom>
          <a:noFill/>
          <a:ln>
            <a:noFill/>
          </a:ln>
        </p:spPr>
      </p:pic>
      <p:pic>
        <p:nvPicPr>
          <p:cNvPr id="103" name="Google Shape;103;p4">
            <a:extLst>
              <a:ext uri="{FF2B5EF4-FFF2-40B4-BE49-F238E27FC236}">
                <a16:creationId xmlns:a16="http://schemas.microsoft.com/office/drawing/2014/main" id="{D0618E69-8DB9-D9BA-930F-0DAB992BFD17}"/>
              </a:ext>
            </a:extLst>
          </p:cNvPr>
          <p:cNvPicPr preferRelativeResize="0"/>
          <p:nvPr/>
        </p:nvPicPr>
        <p:blipFill rotWithShape="1">
          <a:blip r:embed="rId4">
            <a:alphaModFix/>
          </a:blip>
          <a:srcRect/>
          <a:stretch/>
        </p:blipFill>
        <p:spPr>
          <a:xfrm>
            <a:off x="7560324" y="185677"/>
            <a:ext cx="1420301" cy="646482"/>
          </a:xfrm>
          <a:prstGeom prst="rect">
            <a:avLst/>
          </a:prstGeom>
          <a:noFill/>
          <a:ln>
            <a:noFill/>
          </a:ln>
        </p:spPr>
      </p:pic>
      <p:sp>
        <p:nvSpPr>
          <p:cNvPr id="4" name="Google Shape;184;p14">
            <a:extLst>
              <a:ext uri="{FF2B5EF4-FFF2-40B4-BE49-F238E27FC236}">
                <a16:creationId xmlns:a16="http://schemas.microsoft.com/office/drawing/2014/main" id="{A809AF58-D5A5-8241-2A7B-575D5BF4BBB6}"/>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Why Are We Teaching </a:t>
            </a:r>
            <a:r>
              <a:rPr lang="en-US" sz="3600" dirty="0">
                <a:solidFill>
                  <a:schemeClr val="lt1"/>
                </a:solidFill>
                <a:latin typeface="Oswald"/>
                <a:ea typeface="Oswald"/>
                <a:cs typeface="Oswald"/>
                <a:sym typeface="Oswald"/>
              </a:rPr>
              <a:t>T</a:t>
            </a:r>
            <a:r>
              <a:rPr lang="en-US" sz="3600" b="0" i="0" u="none" strike="noStrike" cap="none" dirty="0">
                <a:solidFill>
                  <a:schemeClr val="lt1"/>
                </a:solidFill>
                <a:latin typeface="Oswald"/>
                <a:ea typeface="Oswald"/>
                <a:cs typeface="Oswald"/>
                <a:sym typeface="Oswald"/>
              </a:rPr>
              <a:t>his?</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D4E70DDD-0BD8-8499-3008-F44121B30B84}"/>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extLst>
      <p:ext uri="{BB962C8B-B14F-4D97-AF65-F5344CB8AC3E}">
        <p14:creationId xmlns:p14="http://schemas.microsoft.com/office/powerpoint/2010/main" val="2036609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1"/>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27" name="Google Shape;427;p41"/>
          <p:cNvSpPr/>
          <p:nvPr/>
        </p:nvSpPr>
        <p:spPr>
          <a:xfrm>
            <a:off x="-1" y="1541860"/>
            <a:ext cx="9143999" cy="880459"/>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29" name="Google Shape;429;p41"/>
          <p:cNvSpPr txBox="1">
            <a:spLocks noGrp="1" noRot="1" noMove="1" noResize="1" noEditPoints="1" noAdjustHandles="1" noChangeArrowheads="1" noChangeShapeType="1"/>
          </p:cNvSpPr>
          <p:nvPr>
            <p:ph type="title"/>
          </p:nvPr>
        </p:nvSpPr>
        <p:spPr>
          <a:xfrm>
            <a:off x="383775" y="1772004"/>
            <a:ext cx="3824971" cy="42017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2400" u="none" strike="noStrike" cap="none" dirty="0">
                <a:solidFill>
                  <a:schemeClr val="lt1"/>
                </a:solidFill>
                <a:latin typeface="Oswald Light"/>
                <a:ea typeface="Oswald Light"/>
                <a:cs typeface="Oswald Light"/>
                <a:sym typeface="Oswald Light"/>
              </a:rPr>
              <a:t>Temporary Tattoos</a:t>
            </a:r>
            <a:endParaRPr dirty="0"/>
          </a:p>
        </p:txBody>
      </p:sp>
      <p:pic>
        <p:nvPicPr>
          <p:cNvPr id="430" name="Google Shape;430;p41" descr="C:\Users\amlove2\Dropbox\personal\Professional Developments_BY ME\Lexington Police Department\resources\autism_tattoos.jpg"/>
          <p:cNvPicPr preferRelativeResize="0">
            <a:picLocks/>
          </p:cNvPicPr>
          <p:nvPr/>
        </p:nvPicPr>
        <p:blipFill rotWithShape="1">
          <a:blip r:embed="rId3">
            <a:alphaModFix/>
          </a:blip>
          <a:srcRect/>
          <a:stretch/>
        </p:blipFill>
        <p:spPr>
          <a:xfrm>
            <a:off x="4434840" y="320040"/>
            <a:ext cx="4517136" cy="4447223"/>
          </a:xfrm>
          <a:prstGeom prst="rect">
            <a:avLst/>
          </a:prstGeom>
          <a:noFill/>
          <a:ln>
            <a:noFill/>
          </a:ln>
        </p:spPr>
      </p:pic>
      <p:sp>
        <p:nvSpPr>
          <p:cNvPr id="2" name="Google Shape;184;p14">
            <a:extLst>
              <a:ext uri="{FF2B5EF4-FFF2-40B4-BE49-F238E27FC236}">
                <a16:creationId xmlns:a16="http://schemas.microsoft.com/office/drawing/2014/main" id="{41385DE8-8083-FDC8-50AE-572CF8B21FCA}"/>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Proactive Strategies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F991A6AD-F53C-7BD4-C261-22D2F4962290}"/>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2"/>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37" name="Google Shape;437;p42"/>
          <p:cNvSpPr/>
          <p:nvPr/>
        </p:nvSpPr>
        <p:spPr>
          <a:xfrm>
            <a:off x="-1" y="1541860"/>
            <a:ext cx="9143999" cy="880459"/>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39" name="Google Shape;439;p42"/>
          <p:cNvSpPr txBox="1">
            <a:spLocks noGrp="1" noRot="1" noMove="1" noResize="1" noEditPoints="1" noAdjustHandles="1" noChangeArrowheads="1" noChangeShapeType="1"/>
          </p:cNvSpPr>
          <p:nvPr/>
        </p:nvSpPr>
        <p:spPr>
          <a:xfrm>
            <a:off x="383774" y="1772004"/>
            <a:ext cx="5157490" cy="42017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2400" b="0" i="0" u="none" strike="noStrike" cap="none" dirty="0">
                <a:solidFill>
                  <a:schemeClr val="lt1"/>
                </a:solidFill>
                <a:latin typeface="Oswald Light"/>
                <a:ea typeface="Oswald Light"/>
                <a:cs typeface="Oswald Light"/>
                <a:sym typeface="Oswald Light"/>
              </a:rPr>
              <a:t>Smart 911</a:t>
            </a:r>
            <a:endParaRPr dirty="0"/>
          </a:p>
        </p:txBody>
      </p:sp>
      <p:pic>
        <p:nvPicPr>
          <p:cNvPr id="440" name="Google Shape;440;p42"/>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3489960" y="838200"/>
            <a:ext cx="5402580" cy="3932343"/>
          </a:xfrm>
          <a:prstGeom prst="rect">
            <a:avLst/>
          </a:prstGeom>
          <a:noFill/>
          <a:ln>
            <a:noFill/>
          </a:ln>
        </p:spPr>
      </p:pic>
      <p:sp>
        <p:nvSpPr>
          <p:cNvPr id="2" name="Google Shape;184;p14">
            <a:extLst>
              <a:ext uri="{FF2B5EF4-FFF2-40B4-BE49-F238E27FC236}">
                <a16:creationId xmlns:a16="http://schemas.microsoft.com/office/drawing/2014/main" id="{0336F831-478F-2A31-1B00-D890240B56C0}"/>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Proactive Strategies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5EC0356E-306B-219C-6255-FEBE9B58DA4F}"/>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3"/>
          <p:cNvSpPr>
            <a:spLocks/>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47" name="Google Shape;447;p43"/>
          <p:cNvSpPr/>
          <p:nvPr/>
        </p:nvSpPr>
        <p:spPr>
          <a:xfrm>
            <a:off x="-1" y="1541860"/>
            <a:ext cx="9143999" cy="880459"/>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49" name="Google Shape;449;p43"/>
          <p:cNvSpPr txBox="1">
            <a:spLocks noGrp="1" noRot="1" noMove="1" noResize="1" noEditPoints="1" noAdjustHandles="1" noChangeArrowheads="1" noChangeShapeType="1"/>
          </p:cNvSpPr>
          <p:nvPr/>
        </p:nvSpPr>
        <p:spPr>
          <a:xfrm>
            <a:off x="383774" y="1772004"/>
            <a:ext cx="5157490" cy="42017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2400" b="0" i="0" u="none" strike="noStrike" cap="none" dirty="0">
                <a:solidFill>
                  <a:schemeClr val="lt1"/>
                </a:solidFill>
                <a:latin typeface="Oswald Light"/>
                <a:ea typeface="Oswald Light"/>
                <a:cs typeface="Oswald Light"/>
                <a:sym typeface="Oswald Light"/>
              </a:rPr>
              <a:t>Yellow Dot Program</a:t>
            </a:r>
            <a:endParaRPr dirty="0"/>
          </a:p>
        </p:txBody>
      </p:sp>
      <p:sp>
        <p:nvSpPr>
          <p:cNvPr id="450" name="Google Shape;450;p43"/>
          <p:cNvSpPr txBox="1">
            <a:spLocks/>
          </p:cNvSpPr>
          <p:nvPr/>
        </p:nvSpPr>
        <p:spPr>
          <a:xfrm>
            <a:off x="383774" y="2866263"/>
            <a:ext cx="8760226" cy="1768367"/>
          </a:xfrm>
          <a:prstGeom prst="rect">
            <a:avLst/>
          </a:prstGeom>
          <a:noFill/>
          <a:ln>
            <a:noFill/>
          </a:ln>
        </p:spPr>
        <p:txBody>
          <a:bodyPr spcFirstLastPara="1" wrap="square" lIns="68575" tIns="34275" rIns="68575" bIns="34275" anchor="t" anchorCtr="0">
            <a:noAutofit/>
          </a:bodyPr>
          <a:lstStyle/>
          <a:p>
            <a:pPr marL="215900" marR="0" lvl="0" indent="-215900" algn="l" rtl="0">
              <a:lnSpc>
                <a:spcPct val="15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Oswald Light"/>
                <a:ea typeface="Oswald Light"/>
                <a:cs typeface="Oswald Light"/>
                <a:sym typeface="Oswald Light"/>
              </a:rPr>
              <a:t>Decal may be found in the lower left corner of the driver’s side rear window.</a:t>
            </a:r>
            <a:endParaRPr sz="2000" b="0" i="0" u="none" strike="noStrike" cap="none" dirty="0">
              <a:solidFill>
                <a:schemeClr val="lt1"/>
              </a:solidFill>
              <a:latin typeface="Oswald Light"/>
              <a:ea typeface="Oswald Light"/>
              <a:cs typeface="Oswald Light"/>
              <a:sym typeface="Oswald Light"/>
            </a:endParaRPr>
          </a:p>
          <a:p>
            <a:pPr marL="215900" marR="0" lvl="0" indent="-215900" algn="l" rtl="0">
              <a:lnSpc>
                <a:spcPct val="15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Oswald Light"/>
                <a:ea typeface="Oswald Light"/>
                <a:cs typeface="Oswald Light"/>
                <a:sym typeface="Oswald Light"/>
              </a:rPr>
              <a:t>Folder should be found in the console or glove compartment of the vehicle</a:t>
            </a:r>
            <a:endParaRPr sz="2000" b="0" i="0" u="none" strike="noStrike" cap="none" dirty="0">
              <a:solidFill>
                <a:schemeClr val="lt1"/>
              </a:solidFill>
              <a:latin typeface="Oswald Light"/>
              <a:ea typeface="Oswald Light"/>
              <a:cs typeface="Oswald Light"/>
              <a:sym typeface="Oswald Light"/>
            </a:endParaRPr>
          </a:p>
          <a:p>
            <a:pPr marL="215900" marR="0" lvl="0" indent="-215900" algn="l" rtl="0">
              <a:lnSpc>
                <a:spcPct val="15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Oswald Light"/>
                <a:ea typeface="Oswald Light"/>
                <a:cs typeface="Oswald Light"/>
                <a:sym typeface="Oswald Light"/>
              </a:rPr>
              <a:t>Folder may include a picture, all medical information, including PMH</a:t>
            </a:r>
            <a:r>
              <a:rPr lang="en-US" sz="2000" dirty="0">
                <a:solidFill>
                  <a:schemeClr val="lt1"/>
                </a:solidFill>
                <a:latin typeface="Oswald Light"/>
                <a:ea typeface="Oswald Light"/>
                <a:cs typeface="Oswald Light"/>
                <a:sym typeface="Oswald Light"/>
              </a:rPr>
              <a:t>x</a:t>
            </a:r>
            <a:r>
              <a:rPr lang="en-US" sz="2000" b="0" i="0" u="none" strike="noStrike" cap="none" dirty="0">
                <a:solidFill>
                  <a:schemeClr val="lt1"/>
                </a:solidFill>
                <a:latin typeface="Oswald Light"/>
                <a:ea typeface="Oswald Light"/>
                <a:cs typeface="Oswald Light"/>
                <a:sym typeface="Oswald Light"/>
              </a:rPr>
              <a:t>, allergies, medication list, contact information for the personal physician, and emergency contact information</a:t>
            </a:r>
            <a:endParaRPr sz="2000" b="0" i="0" u="none" strike="noStrike" cap="none" dirty="0">
              <a:solidFill>
                <a:schemeClr val="lt1"/>
              </a:solidFill>
              <a:latin typeface="Oswald Light"/>
              <a:ea typeface="Oswald Light"/>
              <a:cs typeface="Oswald Light"/>
              <a:sym typeface="Oswald Light"/>
            </a:endParaRPr>
          </a:p>
          <a:p>
            <a:pPr marL="215900" marR="0" lvl="0" indent="-12700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Oswald Light"/>
              <a:ea typeface="Oswald Light"/>
              <a:cs typeface="Oswald Light"/>
              <a:sym typeface="Oswald Light"/>
            </a:endParaRPr>
          </a:p>
        </p:txBody>
      </p:sp>
      <p:pic>
        <p:nvPicPr>
          <p:cNvPr id="451" name="Google Shape;451;p43"/>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5087396" y="1080908"/>
            <a:ext cx="3672830" cy="1662807"/>
          </a:xfrm>
          <a:prstGeom prst="rect">
            <a:avLst/>
          </a:prstGeom>
          <a:noFill/>
          <a:ln>
            <a:noFill/>
          </a:ln>
        </p:spPr>
      </p:pic>
      <p:sp>
        <p:nvSpPr>
          <p:cNvPr id="2" name="Google Shape;184;p14">
            <a:extLst>
              <a:ext uri="{FF2B5EF4-FFF2-40B4-BE49-F238E27FC236}">
                <a16:creationId xmlns:a16="http://schemas.microsoft.com/office/drawing/2014/main" id="{17419606-8130-7899-2512-3849126DFAFC}"/>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Proactive Strategies</a:t>
            </a:r>
            <a:endParaRPr sz="3600" b="0" i="0" u="none" strike="noStrike" cap="none" dirty="0">
              <a:solidFill>
                <a:schemeClr val="lt1"/>
              </a:solidFill>
              <a:latin typeface="Oswald"/>
              <a:ea typeface="Oswald"/>
              <a:cs typeface="Oswald"/>
              <a:sym typeface="Oswald"/>
            </a:endParaRPr>
          </a:p>
        </p:txBody>
      </p:sp>
      <p:sp>
        <p:nvSpPr>
          <p:cNvPr id="5" name="Footer Placeholder 2">
            <a:extLst>
              <a:ext uri="{FF2B5EF4-FFF2-40B4-BE49-F238E27FC236}">
                <a16:creationId xmlns:a16="http://schemas.microsoft.com/office/drawing/2014/main" id="{6AF80587-65B3-C018-3082-913A847329BE}"/>
              </a:ext>
            </a:extLst>
          </p:cNvPr>
          <p:cNvSpPr txBox="1">
            <a:spLocks noGrp="1" noRot="1" noMove="1" noResize="1" noEditPoints="1" noAdjustHandles="1" noChangeArrowheads="1" noChangeShapeType="1"/>
          </p:cNvSpPr>
          <p:nvPr/>
        </p:nvSpPr>
        <p:spPr>
          <a:xfrm>
            <a:off x="3028950" y="4767262"/>
            <a:ext cx="3086100" cy="3762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www.pact-autism.com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4"/>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59" name="Google Shape;459;p44"/>
          <p:cNvSpPr txBox="1">
            <a:spLocks noGrp="1" noRot="1" noMove="1" noResize="1" noEditPoints="1" noAdjustHandles="1" noChangeArrowheads="1" noChangeShapeType="1"/>
          </p:cNvSpPr>
          <p:nvPr>
            <p:ph type="body" idx="1"/>
          </p:nvPr>
        </p:nvSpPr>
        <p:spPr>
          <a:xfrm>
            <a:off x="628650" y="1268016"/>
            <a:ext cx="3319507" cy="3263504"/>
          </a:xfrm>
          <a:prstGeom prst="rect">
            <a:avLst/>
          </a:prstGeom>
          <a:noFill/>
          <a:ln>
            <a:noFill/>
          </a:ln>
        </p:spPr>
        <p:txBody>
          <a:bodyPr spcFirstLastPara="1" wrap="square" lIns="68575" tIns="34275" rIns="68575" bIns="34275" anchor="t" anchorCtr="0">
            <a:noAutofit/>
          </a:bodyPr>
          <a:lstStyle/>
          <a:p>
            <a:pPr marL="6350" marR="0" lvl="0" indent="0" algn="l" rtl="0">
              <a:lnSpc>
                <a:spcPct val="100000"/>
              </a:lnSpc>
              <a:spcBef>
                <a:spcPts val="0"/>
              </a:spcBef>
              <a:spcAft>
                <a:spcPts val="0"/>
              </a:spcAft>
              <a:buClr>
                <a:schemeClr val="dk1"/>
              </a:buClr>
              <a:buSzPts val="2100"/>
              <a:buNone/>
            </a:pPr>
            <a:r>
              <a:rPr lang="en-US" sz="2200" u="none" strike="noStrike" cap="none" dirty="0">
                <a:solidFill>
                  <a:srgbClr val="7A7D82"/>
                </a:solidFill>
                <a:latin typeface="Oswald Light"/>
                <a:ea typeface="Oswald Light"/>
                <a:cs typeface="Oswald Light"/>
                <a:sym typeface="Oswald Light"/>
              </a:rPr>
              <a:t>**Pre-Survey**</a:t>
            </a:r>
            <a:endParaRPr sz="2200" dirty="0"/>
          </a:p>
          <a:p>
            <a:pPr marL="6350" marR="0" lvl="0" indent="0" algn="l" rtl="0">
              <a:lnSpc>
                <a:spcPct val="100000"/>
              </a:lnSpc>
              <a:spcBef>
                <a:spcPts val="0"/>
              </a:spcBef>
              <a:spcAft>
                <a:spcPts val="0"/>
              </a:spcAft>
              <a:buClr>
                <a:schemeClr val="dk1"/>
              </a:buClr>
              <a:buSzPts val="2100"/>
              <a:buNone/>
            </a:pPr>
            <a:endParaRPr sz="2200" u="none" strike="noStrike" cap="none" dirty="0">
              <a:solidFill>
                <a:schemeClr val="lt1"/>
              </a:solidFill>
              <a:latin typeface="Oswald Light"/>
              <a:ea typeface="Oswald Light"/>
              <a:cs typeface="Oswald Light"/>
              <a:sym typeface="Oswald Light"/>
            </a:endParaRPr>
          </a:p>
          <a:p>
            <a:pPr marL="6350" marR="0" lvl="0" indent="0" algn="l" rtl="0">
              <a:lnSpc>
                <a:spcPct val="100000"/>
              </a:lnSpc>
              <a:spcBef>
                <a:spcPts val="0"/>
              </a:spcBef>
              <a:spcAft>
                <a:spcPts val="0"/>
              </a:spcAft>
              <a:buClr>
                <a:schemeClr val="dk1"/>
              </a:buClr>
              <a:buSzPts val="2100"/>
              <a:buNone/>
            </a:pPr>
            <a:r>
              <a:rPr lang="en-US" sz="2200" u="none" strike="noStrike" cap="none" dirty="0">
                <a:solidFill>
                  <a:srgbClr val="7A7D82"/>
                </a:solidFill>
                <a:latin typeface="Oswald Light"/>
                <a:ea typeface="Oswald Light"/>
                <a:cs typeface="Oswald Light"/>
                <a:sym typeface="Oswald Light"/>
              </a:rPr>
              <a:t>• Definition &amp; History of Autism</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Characteristics </a:t>
            </a:r>
            <a:r>
              <a:rPr lang="en-US" sz="2200" u="none" strike="noStrike" cap="none" dirty="0">
                <a:solidFill>
                  <a:srgbClr val="7A7D82"/>
                </a:solidFill>
                <a:latin typeface="Oswald Light"/>
                <a:ea typeface="Oswald Light"/>
                <a:cs typeface="Oswald Light"/>
                <a:sym typeface="Oswald Light"/>
              </a:rPr>
              <a:t>of Autism</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Strategies</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chemeClr val="lt1"/>
                </a:solidFill>
                <a:latin typeface="Oswald Light"/>
                <a:ea typeface="Oswald Light"/>
                <a:cs typeface="Oswald Light"/>
                <a:sym typeface="Oswald Light"/>
              </a:rPr>
              <a:t>• </a:t>
            </a:r>
            <a:r>
              <a:rPr lang="en-US" sz="2200" u="none" strike="noStrike" cap="none" dirty="0">
                <a:solidFill>
                  <a:schemeClr val="lt1"/>
                </a:solidFill>
                <a:latin typeface="Oswald Light"/>
                <a:ea typeface="Oswald Light"/>
                <a:cs typeface="Oswald Light"/>
                <a:sym typeface="Oswald Light"/>
              </a:rPr>
              <a:t>Resources</a:t>
            </a:r>
            <a:endParaRPr sz="2200" dirty="0"/>
          </a:p>
          <a:p>
            <a:pPr marL="6350" marR="0" lvl="0" indent="0" algn="l" rtl="0">
              <a:lnSpc>
                <a:spcPct val="100000"/>
              </a:lnSpc>
              <a:spcBef>
                <a:spcPts val="800"/>
              </a:spcBef>
              <a:spcAft>
                <a:spcPts val="0"/>
              </a:spcAft>
              <a:buClr>
                <a:schemeClr val="dk1"/>
              </a:buClr>
              <a:buSzPts val="2100"/>
              <a:buNone/>
            </a:pPr>
            <a:endParaRPr sz="2200" dirty="0">
              <a:solidFill>
                <a:srgbClr val="7A7D82"/>
              </a:solidFill>
              <a:latin typeface="Oswald Light"/>
              <a:ea typeface="Oswald Light"/>
              <a:cs typeface="Oswald Light"/>
              <a:sym typeface="Oswald Light"/>
            </a:endParaRPr>
          </a:p>
          <a:p>
            <a:pPr marL="6350" marR="0" lvl="0" indent="0" algn="l" rtl="0">
              <a:lnSpc>
                <a:spcPct val="100000"/>
              </a:lnSpc>
              <a:spcBef>
                <a:spcPts val="800"/>
              </a:spcBef>
              <a:spcAft>
                <a:spcPts val="0"/>
              </a:spcAft>
              <a:buClr>
                <a:schemeClr val="dk1"/>
              </a:buClr>
              <a:buSzPts val="2100"/>
              <a:buNone/>
            </a:pPr>
            <a:r>
              <a:rPr lang="en-US" sz="2200" dirty="0">
                <a:solidFill>
                  <a:srgbClr val="7A7D82"/>
                </a:solidFill>
                <a:latin typeface="Oswald Light"/>
                <a:ea typeface="Oswald Light"/>
                <a:cs typeface="Oswald Light"/>
                <a:sym typeface="Oswald Light"/>
              </a:rPr>
              <a:t>**Post-Survey**</a:t>
            </a:r>
            <a:endParaRPr sz="2200" dirty="0"/>
          </a:p>
          <a:p>
            <a:pPr marL="381000" marR="0" lvl="0" indent="-241300" algn="l" rtl="0">
              <a:lnSpc>
                <a:spcPct val="100000"/>
              </a:lnSpc>
              <a:spcBef>
                <a:spcPts val="2400"/>
              </a:spcBef>
              <a:spcAft>
                <a:spcPts val="0"/>
              </a:spcAft>
              <a:buClr>
                <a:schemeClr val="dk1"/>
              </a:buClr>
              <a:buSzPts val="2100"/>
              <a:buFont typeface="Calibri"/>
              <a:buNone/>
            </a:pPr>
            <a:endParaRPr sz="2000" dirty="0">
              <a:solidFill>
                <a:schemeClr val="lt1"/>
              </a:solidFill>
              <a:latin typeface="Oswald Light"/>
              <a:ea typeface="Oswald Light"/>
              <a:cs typeface="Oswald Light"/>
              <a:sym typeface="Oswald Light"/>
            </a:endParaRPr>
          </a:p>
          <a:p>
            <a:pPr marL="6350" marR="0" lvl="0" indent="0" algn="l" rtl="0">
              <a:lnSpc>
                <a:spcPct val="100000"/>
              </a:lnSpc>
              <a:spcBef>
                <a:spcPts val="2400"/>
              </a:spcBef>
              <a:spcAft>
                <a:spcPts val="1600"/>
              </a:spcAft>
              <a:buClr>
                <a:schemeClr val="dk1"/>
              </a:buClr>
              <a:buSzPts val="2100"/>
              <a:buNone/>
            </a:pPr>
            <a:endParaRPr sz="2000" dirty="0">
              <a:solidFill>
                <a:schemeClr val="lt1"/>
              </a:solidFill>
              <a:latin typeface="Oswald Light"/>
              <a:ea typeface="Oswald Light"/>
              <a:cs typeface="Oswald Light"/>
              <a:sym typeface="Oswald Light"/>
            </a:endParaRPr>
          </a:p>
        </p:txBody>
      </p:sp>
      <p:pic>
        <p:nvPicPr>
          <p:cNvPr id="460" name="Google Shape;460;p44"/>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5151214" y="857250"/>
            <a:ext cx="3251200" cy="3429000"/>
          </a:xfrm>
          <a:prstGeom prst="rect">
            <a:avLst/>
          </a:prstGeom>
          <a:noFill/>
          <a:ln>
            <a:noFill/>
          </a:ln>
        </p:spPr>
      </p:pic>
      <p:sp>
        <p:nvSpPr>
          <p:cNvPr id="2" name="Google Shape;184;p14">
            <a:extLst>
              <a:ext uri="{FF2B5EF4-FFF2-40B4-BE49-F238E27FC236}">
                <a16:creationId xmlns:a16="http://schemas.microsoft.com/office/drawing/2014/main" id="{8B35A230-9E2C-1EE8-8432-4E0CD70EADAF}"/>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Today’s Agenda</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D00F70B2-AA32-9B6F-A1B9-6E714DED944C}"/>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5"/>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67" name="Google Shape;467;p45"/>
          <p:cNvSpPr>
            <a:spLocks noGrp="1" noRot="1" noMove="1" noResize="1" noEditPoints="1" noAdjustHandles="1" noChangeArrowheads="1" noChangeShapeType="1"/>
          </p:cNvSpPr>
          <p:nvPr/>
        </p:nvSpPr>
        <p:spPr>
          <a:xfrm>
            <a:off x="-1" y="3578785"/>
            <a:ext cx="9143999" cy="1216609"/>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69" name="Google Shape;469;p45"/>
          <p:cNvSpPr txBox="1">
            <a:spLocks noGrp="1" noRot="1" noMove="1" noResize="1" noEditPoints="1" noAdjustHandles="1" noChangeArrowheads="1" noChangeShapeType="1"/>
          </p:cNvSpPr>
          <p:nvPr>
            <p:ph type="body" idx="1"/>
          </p:nvPr>
        </p:nvSpPr>
        <p:spPr>
          <a:xfrm>
            <a:off x="383774" y="1268016"/>
            <a:ext cx="8660018" cy="1962663"/>
          </a:xfrm>
          <a:prstGeom prst="rect">
            <a:avLst/>
          </a:prstGeom>
          <a:noFill/>
          <a:ln>
            <a:noFill/>
          </a:ln>
        </p:spPr>
        <p:txBody>
          <a:bodyPr spcFirstLastPara="1" wrap="square" lIns="68575" tIns="34275" rIns="68575" bIns="34275" anchor="t" anchorCtr="0">
            <a:noAutofit/>
          </a:bodyPr>
          <a:lstStyle/>
          <a:p>
            <a:pPr marL="381000" indent="-374650">
              <a:spcBef>
                <a:spcPts val="0"/>
              </a:spcBef>
              <a:buClr>
                <a:schemeClr val="lt1"/>
              </a:buClr>
            </a:pPr>
            <a:r>
              <a:rPr lang="en-US" dirty="0">
                <a:solidFill>
                  <a:schemeClr val="lt1"/>
                </a:solidFill>
                <a:latin typeface="Oswald Light"/>
                <a:ea typeface="Oswald Light"/>
                <a:cs typeface="Oswald Light"/>
                <a:sym typeface="Oswald Light"/>
              </a:rPr>
              <a:t>If families need further evaluation: Our Lady of Peace (Louisville) or the possibility of school evaluations</a:t>
            </a:r>
            <a:endParaRPr sz="1100" dirty="0">
              <a:solidFill>
                <a:schemeClr val="lt1"/>
              </a:solidFill>
              <a:latin typeface="Oswald Light"/>
              <a:ea typeface="Oswald Light"/>
              <a:cs typeface="Oswald Light"/>
              <a:sym typeface="Oswald Light"/>
            </a:endParaRPr>
          </a:p>
          <a:p>
            <a:pPr marL="381000" indent="-374650">
              <a:buClr>
                <a:schemeClr val="lt1"/>
              </a:buClr>
            </a:pPr>
            <a:r>
              <a:rPr lang="en-US" dirty="0">
                <a:solidFill>
                  <a:schemeClr val="lt1"/>
                </a:solidFill>
                <a:latin typeface="Oswald Light"/>
                <a:ea typeface="Oswald Light"/>
                <a:cs typeface="Oswald Light"/>
                <a:sym typeface="Oswald Light"/>
              </a:rPr>
              <a:t>If an individual cannot be calmed: Call an ambulance (if self-harming or is not calming down)</a:t>
            </a:r>
            <a:endParaRPr sz="1100" dirty="0">
              <a:solidFill>
                <a:schemeClr val="lt1"/>
              </a:solidFill>
              <a:latin typeface="Oswald Light"/>
              <a:ea typeface="Oswald Light"/>
              <a:cs typeface="Oswald Light"/>
              <a:sym typeface="Oswald Light"/>
            </a:endParaRPr>
          </a:p>
          <a:p>
            <a:pPr marL="381000" indent="-374650">
              <a:buClr>
                <a:schemeClr val="lt1"/>
              </a:buClr>
            </a:pPr>
            <a:r>
              <a:rPr lang="en-US" dirty="0">
                <a:solidFill>
                  <a:schemeClr val="lt1"/>
                </a:solidFill>
                <a:latin typeface="Oswald Light"/>
                <a:ea typeface="Oswald Light"/>
                <a:cs typeface="Oswald Light"/>
                <a:sym typeface="Oswald Light"/>
              </a:rPr>
              <a:t>If families need support: Provide information on local support group(s) </a:t>
            </a:r>
            <a:endParaRPr dirty="0"/>
          </a:p>
          <a:p>
            <a:pPr marL="0" marR="0" lvl="0" indent="0" algn="l" rtl="0">
              <a:lnSpc>
                <a:spcPct val="80000"/>
              </a:lnSpc>
              <a:spcBef>
                <a:spcPts val="800"/>
              </a:spcBef>
              <a:spcAft>
                <a:spcPts val="1600"/>
              </a:spcAft>
              <a:buClr>
                <a:schemeClr val="lt1"/>
              </a:buClr>
              <a:buSzPts val="2100"/>
              <a:buFont typeface="Arial"/>
              <a:buNone/>
            </a:pPr>
            <a:endParaRPr sz="1200" u="none" strike="noStrike" cap="none" dirty="0">
              <a:solidFill>
                <a:schemeClr val="lt1"/>
              </a:solidFill>
              <a:latin typeface="Oswald Light"/>
              <a:ea typeface="Oswald Light"/>
              <a:cs typeface="Oswald Light"/>
              <a:sym typeface="Oswald Light"/>
            </a:endParaRPr>
          </a:p>
        </p:txBody>
      </p:sp>
      <p:pic>
        <p:nvPicPr>
          <p:cNvPr id="470" name="Google Shape;470;p45" descr="ASBG.png"/>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4278465" y="3936036"/>
            <a:ext cx="3198187" cy="659625"/>
          </a:xfrm>
          <a:prstGeom prst="rect">
            <a:avLst/>
          </a:prstGeom>
          <a:noFill/>
          <a:ln>
            <a:noFill/>
          </a:ln>
        </p:spPr>
      </p:pic>
      <p:pic>
        <p:nvPicPr>
          <p:cNvPr id="471" name="Google Shape;471;p45" descr="FEAT.png"/>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2180022" y="3694891"/>
            <a:ext cx="1511786" cy="900770"/>
          </a:xfrm>
          <a:prstGeom prst="rect">
            <a:avLst/>
          </a:prstGeom>
          <a:noFill/>
          <a:ln>
            <a:noFill/>
          </a:ln>
        </p:spPr>
      </p:pic>
      <p:sp>
        <p:nvSpPr>
          <p:cNvPr id="2" name="Google Shape;184;p14">
            <a:extLst>
              <a:ext uri="{FF2B5EF4-FFF2-40B4-BE49-F238E27FC236}">
                <a16:creationId xmlns:a16="http://schemas.microsoft.com/office/drawing/2014/main" id="{99723412-FB2F-731F-E5F4-D31D5EE68793}"/>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Know Your Local Resources</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B09D6DC8-6011-95A6-CAAB-6AAE34320E41}"/>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6"/>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77" name="Google Shape;477;p46"/>
          <p:cNvSpPr/>
          <p:nvPr/>
        </p:nvSpPr>
        <p:spPr>
          <a:xfrm>
            <a:off x="-1" y="1628078"/>
            <a:ext cx="9143999" cy="188734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78" name="Google Shape;478;p46"/>
          <p:cNvSpPr txBox="1"/>
          <p:nvPr/>
        </p:nvSpPr>
        <p:spPr>
          <a:xfrm>
            <a:off x="965479" y="1860700"/>
            <a:ext cx="7213038" cy="14221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200" b="0" i="0" u="none" strike="noStrike" cap="none" dirty="0">
                <a:solidFill>
                  <a:schemeClr val="lt1"/>
                </a:solidFill>
                <a:latin typeface="Oswald"/>
                <a:ea typeface="Oswald"/>
                <a:cs typeface="Oswald"/>
                <a:sym typeface="Oswald"/>
              </a:rPr>
              <a:t>PRACTICE</a:t>
            </a:r>
            <a:endParaRPr sz="3200" b="0" i="0" u="none" strike="noStrike" cap="none" dirty="0">
              <a:solidFill>
                <a:schemeClr val="lt1"/>
              </a:solidFill>
              <a:latin typeface="Oswald"/>
              <a:ea typeface="Oswald"/>
              <a:cs typeface="Oswald"/>
              <a:sym typeface="Oswald"/>
            </a:endParaRPr>
          </a:p>
        </p:txBody>
      </p:sp>
      <p:pic>
        <p:nvPicPr>
          <p:cNvPr id="2" name="Picture 1">
            <a:extLst>
              <a:ext uri="{FF2B5EF4-FFF2-40B4-BE49-F238E27FC236}">
                <a16:creationId xmlns:a16="http://schemas.microsoft.com/office/drawing/2014/main" id="{6A540883-9EE2-EFCD-EB4C-F216CE094794}"/>
              </a:ext>
            </a:extLst>
          </p:cNvPr>
          <p:cNvPicPr>
            <a:picLocks noChangeAspect="1"/>
          </p:cNvPicPr>
          <p:nvPr/>
        </p:nvPicPr>
        <p:blipFill>
          <a:blip r:embed="rId3"/>
          <a:stretch>
            <a:fillRect/>
          </a:stretch>
        </p:blipFill>
        <p:spPr>
          <a:xfrm>
            <a:off x="505807" y="505027"/>
            <a:ext cx="3712786" cy="4133446"/>
          </a:xfrm>
          <a:prstGeom prst="rect">
            <a:avLst/>
          </a:prstGeom>
        </p:spPr>
      </p:pic>
      <p:pic>
        <p:nvPicPr>
          <p:cNvPr id="3" name="Picture 2">
            <a:extLst>
              <a:ext uri="{FF2B5EF4-FFF2-40B4-BE49-F238E27FC236}">
                <a16:creationId xmlns:a16="http://schemas.microsoft.com/office/drawing/2014/main" id="{D8BC193B-1AE1-651A-BFEF-55EBB574D091}"/>
              </a:ext>
            </a:extLst>
          </p:cNvPr>
          <p:cNvPicPr>
            <a:picLocks noChangeAspect="1"/>
          </p:cNvPicPr>
          <p:nvPr/>
        </p:nvPicPr>
        <p:blipFill>
          <a:blip r:embed="rId4"/>
          <a:stretch>
            <a:fillRect/>
          </a:stretch>
        </p:blipFill>
        <p:spPr>
          <a:xfrm>
            <a:off x="5431214" y="505027"/>
            <a:ext cx="3712786" cy="4133446"/>
          </a:xfrm>
          <a:prstGeom prst="rect">
            <a:avLst/>
          </a:prstGeom>
        </p:spPr>
      </p:pic>
      <p:sp>
        <p:nvSpPr>
          <p:cNvPr id="6" name="Footer Placeholder 2">
            <a:extLst>
              <a:ext uri="{FF2B5EF4-FFF2-40B4-BE49-F238E27FC236}">
                <a16:creationId xmlns:a16="http://schemas.microsoft.com/office/drawing/2014/main" id="{0A471A64-3317-2685-4821-21CF2B5DEC74}"/>
              </a:ext>
            </a:extLst>
          </p:cNvPr>
          <p:cNvSpPr txBox="1">
            <a:spLocks noGrp="1" noRot="1" noMove="1" noResize="1" noEditPoints="1" noAdjustHandles="1" noChangeArrowheads="1" noChangeShapeType="1"/>
          </p:cNvSpPr>
          <p:nvPr/>
        </p:nvSpPr>
        <p:spPr>
          <a:xfrm>
            <a:off x="3028950" y="4767263"/>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www.pact-autism.com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7"/>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86" name="Google Shape;486;p47"/>
          <p:cNvSpPr txBox="1">
            <a:spLocks noGrp="1" noRot="1" noMove="1" noResize="1" noEditPoints="1" noAdjustHandles="1" noChangeArrowheads="1" noChangeShapeType="1"/>
          </p:cNvSpPr>
          <p:nvPr>
            <p:ph type="body" idx="1"/>
          </p:nvPr>
        </p:nvSpPr>
        <p:spPr>
          <a:xfrm>
            <a:off x="383775" y="1268016"/>
            <a:ext cx="8257304" cy="130373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800"/>
              </a:spcBef>
              <a:spcAft>
                <a:spcPts val="0"/>
              </a:spcAft>
              <a:buClr>
                <a:schemeClr val="lt1"/>
              </a:buClr>
              <a:buSzPts val="1700"/>
              <a:buNone/>
            </a:pPr>
            <a:r>
              <a:rPr lang="en-US" sz="2800" u="none" strike="noStrike" cap="none" dirty="0">
                <a:solidFill>
                  <a:schemeClr val="lt1"/>
                </a:solidFill>
                <a:latin typeface="Oswald Light"/>
                <a:ea typeface="Oswald Light"/>
                <a:cs typeface="Oswald Light"/>
                <a:sym typeface="Oswald Light"/>
              </a:rPr>
              <a:t>Imagine a parent calls the police for help in her home. She is trying to calm her child with ASD who is having a meltdown and becoming aggressive towards her and damaging her home.</a:t>
            </a:r>
            <a:endParaRPr sz="2000" dirty="0">
              <a:solidFill>
                <a:schemeClr val="lt1"/>
              </a:solidFill>
              <a:latin typeface="Oswald Light"/>
              <a:ea typeface="Oswald Light"/>
              <a:cs typeface="Oswald Light"/>
              <a:sym typeface="Oswald Light"/>
            </a:endParaRPr>
          </a:p>
          <a:p>
            <a:pPr marL="520700" marR="0" lvl="1" indent="-88900" algn="l" rtl="0">
              <a:lnSpc>
                <a:spcPct val="90000"/>
              </a:lnSpc>
              <a:spcBef>
                <a:spcPts val="400"/>
              </a:spcBef>
              <a:spcAft>
                <a:spcPts val="0"/>
              </a:spcAft>
              <a:buClr>
                <a:schemeClr val="lt1"/>
              </a:buClr>
              <a:buSzPts val="1400"/>
              <a:buFont typeface="Arial"/>
              <a:buNone/>
            </a:pPr>
            <a:endParaRPr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400"/>
              <a:buFont typeface="Arial"/>
              <a:buNone/>
            </a:pPr>
            <a:endParaRPr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160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p:txBody>
      </p:sp>
      <p:sp>
        <p:nvSpPr>
          <p:cNvPr id="487" name="Google Shape;487;p47"/>
          <p:cNvSpPr>
            <a:spLocks noGrp="1" noRot="1" noMove="1" noResize="1" noEditPoints="1" noAdjustHandles="1" noChangeArrowheads="1" noChangeShapeType="1"/>
          </p:cNvSpPr>
          <p:nvPr/>
        </p:nvSpPr>
        <p:spPr>
          <a:xfrm>
            <a:off x="0" y="3363334"/>
            <a:ext cx="9144000" cy="123336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88" name="Google Shape;488;p47"/>
          <p:cNvSpPr txBox="1">
            <a:spLocks noGrp="1" noRot="1" noMove="1" noResize="1" noEditPoints="1" noAdjustHandles="1" noChangeArrowheads="1" noChangeShapeType="1"/>
          </p:cNvSpPr>
          <p:nvPr/>
        </p:nvSpPr>
        <p:spPr>
          <a:xfrm>
            <a:off x="383775" y="3778019"/>
            <a:ext cx="616074" cy="40399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400" b="0" i="0" u="none" strike="noStrike" cap="none" dirty="0">
                <a:solidFill>
                  <a:schemeClr val="lt1"/>
                </a:solidFill>
                <a:latin typeface="Oswald"/>
                <a:ea typeface="Oswald"/>
                <a:cs typeface="Oswald"/>
                <a:sym typeface="Oswald"/>
              </a:rPr>
              <a:t>Tip:</a:t>
            </a:r>
            <a:endParaRPr dirty="0"/>
          </a:p>
        </p:txBody>
      </p:sp>
      <p:sp>
        <p:nvSpPr>
          <p:cNvPr id="489" name="Google Shape;489;p47"/>
          <p:cNvSpPr txBox="1"/>
          <p:nvPr/>
        </p:nvSpPr>
        <p:spPr>
          <a:xfrm>
            <a:off x="1075858" y="3850554"/>
            <a:ext cx="7565221" cy="3320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US" sz="1800" b="0" i="0" u="none" strike="noStrike" cap="none" dirty="0">
                <a:solidFill>
                  <a:schemeClr val="lt1"/>
                </a:solidFill>
                <a:latin typeface="Oswald Light"/>
                <a:ea typeface="Oswald Light"/>
                <a:cs typeface="Oswald Light"/>
                <a:sym typeface="Oswald Light"/>
              </a:rPr>
              <a:t>Stay with the family as a calming influence while waiting out aggression</a:t>
            </a:r>
            <a:endParaRPr dirty="0"/>
          </a:p>
        </p:txBody>
      </p:sp>
      <p:sp>
        <p:nvSpPr>
          <p:cNvPr id="2" name="Google Shape;184;p14">
            <a:extLst>
              <a:ext uri="{FF2B5EF4-FFF2-40B4-BE49-F238E27FC236}">
                <a16:creationId xmlns:a16="http://schemas.microsoft.com/office/drawing/2014/main" id="{1E35BC90-1F4E-B327-DBED-4068201F22EE}"/>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Scenario #1</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439415C1-5743-3964-B17C-C6939C238734}"/>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8"/>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97" name="Google Shape;497;p48"/>
          <p:cNvSpPr txBox="1">
            <a:spLocks noGrp="1" noRot="1" noMove="1" noResize="1" noEditPoints="1" noAdjustHandles="1" noChangeArrowheads="1" noChangeShapeType="1"/>
          </p:cNvSpPr>
          <p:nvPr>
            <p:ph type="body" idx="1"/>
          </p:nvPr>
        </p:nvSpPr>
        <p:spPr>
          <a:xfrm>
            <a:off x="383774" y="1268016"/>
            <a:ext cx="8760225" cy="130373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800"/>
              </a:spcBef>
              <a:spcAft>
                <a:spcPts val="0"/>
              </a:spcAft>
              <a:buClr>
                <a:schemeClr val="lt1"/>
              </a:buClr>
              <a:buSzPts val="1700"/>
              <a:buNone/>
            </a:pPr>
            <a:r>
              <a:rPr lang="en-US" sz="2800" u="none" strike="noStrike" cap="none" dirty="0">
                <a:solidFill>
                  <a:schemeClr val="lt1"/>
                </a:solidFill>
                <a:latin typeface="Oswald Light"/>
                <a:ea typeface="Oswald Light"/>
                <a:cs typeface="Oswald Light"/>
                <a:sym typeface="Oswald Light"/>
              </a:rPr>
              <a:t>You get called to help find a child who was last seen at school. She has been missing for over an hour.</a:t>
            </a:r>
            <a:endParaRPr sz="2000" dirty="0">
              <a:solidFill>
                <a:schemeClr val="lt1"/>
              </a:solidFill>
              <a:latin typeface="Oswald Light"/>
              <a:ea typeface="Oswald Light"/>
              <a:cs typeface="Oswald Light"/>
              <a:sym typeface="Oswald Light"/>
            </a:endParaRPr>
          </a:p>
          <a:p>
            <a:pPr marL="520700" marR="0" lvl="1" indent="-88900" algn="l" rtl="0">
              <a:lnSpc>
                <a:spcPct val="90000"/>
              </a:lnSpc>
              <a:spcBef>
                <a:spcPts val="400"/>
              </a:spcBef>
              <a:spcAft>
                <a:spcPts val="0"/>
              </a:spcAft>
              <a:buClr>
                <a:schemeClr val="lt1"/>
              </a:buClr>
              <a:buSzPts val="1400"/>
              <a:buFont typeface="Arial"/>
              <a:buNone/>
            </a:pPr>
            <a:endParaRPr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400"/>
              <a:buFont typeface="Arial"/>
              <a:buNone/>
            </a:pPr>
            <a:endParaRPr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160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p:txBody>
      </p:sp>
      <p:sp>
        <p:nvSpPr>
          <p:cNvPr id="498" name="Google Shape;498;p48"/>
          <p:cNvSpPr>
            <a:spLocks noGrp="1" noRot="1" noMove="1" noResize="1" noEditPoints="1" noAdjustHandles="1" noChangeArrowheads="1" noChangeShapeType="1"/>
          </p:cNvSpPr>
          <p:nvPr/>
        </p:nvSpPr>
        <p:spPr>
          <a:xfrm>
            <a:off x="0" y="3363334"/>
            <a:ext cx="9144000" cy="123336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99" name="Google Shape;499;p48"/>
          <p:cNvSpPr txBox="1"/>
          <p:nvPr/>
        </p:nvSpPr>
        <p:spPr>
          <a:xfrm>
            <a:off x="383774" y="3778019"/>
            <a:ext cx="786657" cy="40399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400" b="0" i="0" u="none" strike="noStrike" cap="none" dirty="0">
                <a:solidFill>
                  <a:schemeClr val="lt1"/>
                </a:solidFill>
                <a:latin typeface="Oswald"/>
                <a:ea typeface="Oswald"/>
                <a:cs typeface="Oswald"/>
                <a:sym typeface="Oswald"/>
              </a:rPr>
              <a:t>Hint:</a:t>
            </a:r>
            <a:endParaRPr dirty="0"/>
          </a:p>
        </p:txBody>
      </p:sp>
      <p:sp>
        <p:nvSpPr>
          <p:cNvPr id="500" name="Google Shape;500;p48"/>
          <p:cNvSpPr txBox="1">
            <a:spLocks noGrp="1" noRot="1" noMove="1" noResize="1" noEditPoints="1" noAdjustHandles="1" noChangeArrowheads="1" noChangeShapeType="1"/>
          </p:cNvSpPr>
          <p:nvPr/>
        </p:nvSpPr>
        <p:spPr>
          <a:xfrm>
            <a:off x="1149010" y="3850554"/>
            <a:ext cx="7565221" cy="3320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US" sz="1800" b="0" i="0" u="none" strike="noStrike" cap="none" dirty="0">
                <a:solidFill>
                  <a:schemeClr val="lt1"/>
                </a:solidFill>
                <a:latin typeface="Oswald Light"/>
                <a:ea typeface="Oswald Light"/>
                <a:cs typeface="Oswald Light"/>
                <a:sym typeface="Oswald Light"/>
              </a:rPr>
              <a:t>What questions will you ask the parent after learning the individual has ASD?</a:t>
            </a:r>
            <a:endParaRPr dirty="0"/>
          </a:p>
        </p:txBody>
      </p:sp>
      <p:sp>
        <p:nvSpPr>
          <p:cNvPr id="2" name="Google Shape;184;p14">
            <a:extLst>
              <a:ext uri="{FF2B5EF4-FFF2-40B4-BE49-F238E27FC236}">
                <a16:creationId xmlns:a16="http://schemas.microsoft.com/office/drawing/2014/main" id="{102352A7-67E1-80D3-9796-C54D39EA4820}"/>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Scenario #2</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6FBD69E5-8625-DF65-3DE2-199F79A89C07}"/>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4">
          <a:extLst>
            <a:ext uri="{FF2B5EF4-FFF2-40B4-BE49-F238E27FC236}">
              <a16:creationId xmlns:a16="http://schemas.microsoft.com/office/drawing/2014/main" id="{95E4BF35-F07F-0A40-4DAD-1FDC7A3DD89B}"/>
            </a:ext>
          </a:extLst>
        </p:cNvPr>
        <p:cNvGrpSpPr/>
        <p:nvPr/>
      </p:nvGrpSpPr>
      <p:grpSpPr>
        <a:xfrm>
          <a:off x="0" y="0"/>
          <a:ext cx="0" cy="0"/>
          <a:chOff x="0" y="0"/>
          <a:chExt cx="0" cy="0"/>
        </a:xfrm>
      </p:grpSpPr>
      <p:sp>
        <p:nvSpPr>
          <p:cNvPr id="495" name="Google Shape;495;p48">
            <a:extLst>
              <a:ext uri="{FF2B5EF4-FFF2-40B4-BE49-F238E27FC236}">
                <a16:creationId xmlns:a16="http://schemas.microsoft.com/office/drawing/2014/main" id="{7CDE985B-B43D-B6AE-DE3C-C15FBA005ADB}"/>
              </a:ext>
            </a:extLst>
          </p:cNvPr>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97" name="Google Shape;497;p48">
            <a:extLst>
              <a:ext uri="{FF2B5EF4-FFF2-40B4-BE49-F238E27FC236}">
                <a16:creationId xmlns:a16="http://schemas.microsoft.com/office/drawing/2014/main" id="{70BC7E5B-400B-4DE4-D11A-C8B475027AE2}"/>
              </a:ext>
            </a:extLst>
          </p:cNvPr>
          <p:cNvSpPr txBox="1">
            <a:spLocks noGrp="1" noRot="1" noMove="1" noResize="1" noEditPoints="1" noAdjustHandles="1" noChangeArrowheads="1" noChangeShapeType="1"/>
          </p:cNvSpPr>
          <p:nvPr>
            <p:ph type="body" idx="1"/>
          </p:nvPr>
        </p:nvSpPr>
        <p:spPr>
          <a:xfrm>
            <a:off x="383774" y="1268016"/>
            <a:ext cx="8760225" cy="130373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800"/>
              </a:spcBef>
              <a:spcAft>
                <a:spcPts val="0"/>
              </a:spcAft>
              <a:buClr>
                <a:schemeClr val="lt1"/>
              </a:buClr>
              <a:buSzPts val="1700"/>
              <a:buNone/>
            </a:pPr>
            <a:r>
              <a:rPr lang="en-US" sz="2800" u="none" strike="noStrike" cap="none" dirty="0">
                <a:solidFill>
                  <a:schemeClr val="lt1"/>
                </a:solidFill>
                <a:latin typeface="Oswald Light"/>
                <a:ea typeface="Oswald Light"/>
                <a:cs typeface="Oswald Light"/>
                <a:sym typeface="Oswald Light"/>
              </a:rPr>
              <a:t>You get called to help find a child who was last seen at school. She has been missing for over an hour.</a:t>
            </a:r>
            <a:endParaRPr sz="2000" dirty="0">
              <a:solidFill>
                <a:schemeClr val="lt1"/>
              </a:solidFill>
              <a:latin typeface="Oswald Light"/>
              <a:ea typeface="Oswald Light"/>
              <a:cs typeface="Oswald Light"/>
              <a:sym typeface="Oswald Light"/>
            </a:endParaRPr>
          </a:p>
          <a:p>
            <a:pPr marL="520700" marR="0" lvl="1" indent="-88900" algn="l" rtl="0">
              <a:lnSpc>
                <a:spcPct val="90000"/>
              </a:lnSpc>
              <a:spcBef>
                <a:spcPts val="400"/>
              </a:spcBef>
              <a:spcAft>
                <a:spcPts val="0"/>
              </a:spcAft>
              <a:buClr>
                <a:schemeClr val="lt1"/>
              </a:buClr>
              <a:buSzPts val="1400"/>
              <a:buFont typeface="Arial"/>
              <a:buNone/>
            </a:pPr>
            <a:endParaRPr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400"/>
              <a:buFont typeface="Arial"/>
              <a:buNone/>
            </a:pPr>
            <a:endParaRPr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160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p:txBody>
      </p:sp>
      <p:sp>
        <p:nvSpPr>
          <p:cNvPr id="498" name="Google Shape;498;p48">
            <a:extLst>
              <a:ext uri="{FF2B5EF4-FFF2-40B4-BE49-F238E27FC236}">
                <a16:creationId xmlns:a16="http://schemas.microsoft.com/office/drawing/2014/main" id="{A50DF364-B0EF-053F-D6C3-A254BA97615C}"/>
              </a:ext>
            </a:extLst>
          </p:cNvPr>
          <p:cNvSpPr>
            <a:spLocks noGrp="1" noRot="1" noMove="1" noResize="1" noEditPoints="1" noAdjustHandles="1" noChangeArrowheads="1" noChangeShapeType="1"/>
          </p:cNvSpPr>
          <p:nvPr/>
        </p:nvSpPr>
        <p:spPr>
          <a:xfrm>
            <a:off x="0" y="3363334"/>
            <a:ext cx="9144000" cy="123336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99" name="Google Shape;499;p48">
            <a:extLst>
              <a:ext uri="{FF2B5EF4-FFF2-40B4-BE49-F238E27FC236}">
                <a16:creationId xmlns:a16="http://schemas.microsoft.com/office/drawing/2014/main" id="{3E23FA0B-E831-A57E-2083-CB19AA94835B}"/>
              </a:ext>
            </a:extLst>
          </p:cNvPr>
          <p:cNvSpPr txBox="1"/>
          <p:nvPr/>
        </p:nvSpPr>
        <p:spPr>
          <a:xfrm>
            <a:off x="383774" y="3778019"/>
            <a:ext cx="786657" cy="40399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400" b="0" i="0" u="none" strike="noStrike" cap="none" dirty="0">
                <a:solidFill>
                  <a:schemeClr val="lt1"/>
                </a:solidFill>
                <a:latin typeface="Oswald"/>
                <a:ea typeface="Oswald"/>
                <a:cs typeface="Oswald"/>
                <a:sym typeface="Oswald"/>
              </a:rPr>
              <a:t>Tip:</a:t>
            </a:r>
            <a:endParaRPr dirty="0"/>
          </a:p>
        </p:txBody>
      </p:sp>
      <p:sp>
        <p:nvSpPr>
          <p:cNvPr id="500" name="Google Shape;500;p48">
            <a:extLst>
              <a:ext uri="{FF2B5EF4-FFF2-40B4-BE49-F238E27FC236}">
                <a16:creationId xmlns:a16="http://schemas.microsoft.com/office/drawing/2014/main" id="{6C27F20E-8FC6-ADA0-5FE9-BE98D9F1EEE0}"/>
              </a:ext>
            </a:extLst>
          </p:cNvPr>
          <p:cNvSpPr txBox="1"/>
          <p:nvPr/>
        </p:nvSpPr>
        <p:spPr>
          <a:xfrm>
            <a:off x="1149010" y="3850554"/>
            <a:ext cx="7565221" cy="3320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US" sz="1800" b="0" i="0" u="none" strike="noStrike" cap="none" dirty="0">
                <a:solidFill>
                  <a:schemeClr val="lt1"/>
                </a:solidFill>
                <a:latin typeface="Oswald Light"/>
                <a:ea typeface="Oswald Light"/>
                <a:cs typeface="Oswald Light"/>
                <a:sym typeface="Oswald Light"/>
              </a:rPr>
              <a:t>Ask for the child’s special interest, favorite areas, level of communication, and any possible triggers for a meltdown</a:t>
            </a:r>
          </a:p>
        </p:txBody>
      </p:sp>
      <p:sp>
        <p:nvSpPr>
          <p:cNvPr id="2" name="Google Shape;184;p14">
            <a:extLst>
              <a:ext uri="{FF2B5EF4-FFF2-40B4-BE49-F238E27FC236}">
                <a16:creationId xmlns:a16="http://schemas.microsoft.com/office/drawing/2014/main" id="{13D40BE8-33E4-15E4-7B72-7E46D01D9C37}"/>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Scenario #2</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18A57585-8E06-576A-1D15-BDE516FF83B8}"/>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extLst>
      <p:ext uri="{BB962C8B-B14F-4D97-AF65-F5344CB8AC3E}">
        <p14:creationId xmlns:p14="http://schemas.microsoft.com/office/powerpoint/2010/main" val="3485166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0"/>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18" name="Google Shape;518;p50"/>
          <p:cNvSpPr/>
          <p:nvPr/>
        </p:nvSpPr>
        <p:spPr>
          <a:xfrm>
            <a:off x="0" y="3363334"/>
            <a:ext cx="9144000" cy="123336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19" name="Google Shape;519;p50"/>
          <p:cNvSpPr txBox="1"/>
          <p:nvPr/>
        </p:nvSpPr>
        <p:spPr>
          <a:xfrm>
            <a:off x="383774" y="3778019"/>
            <a:ext cx="1871746" cy="40399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400" b="0" i="0" u="none" strike="noStrike" cap="none" dirty="0">
                <a:solidFill>
                  <a:schemeClr val="lt1"/>
                </a:solidFill>
                <a:latin typeface="Oswald"/>
                <a:ea typeface="Oswald"/>
                <a:cs typeface="Oswald"/>
                <a:sym typeface="Oswald"/>
              </a:rPr>
              <a:t>Role play video</a:t>
            </a:r>
            <a:endParaRPr dirty="0"/>
          </a:p>
        </p:txBody>
      </p:sp>
      <p:sp>
        <p:nvSpPr>
          <p:cNvPr id="520" name="Google Shape;520;p50"/>
          <p:cNvSpPr txBox="1"/>
          <p:nvPr/>
        </p:nvSpPr>
        <p:spPr>
          <a:xfrm>
            <a:off x="2177144" y="3850554"/>
            <a:ext cx="6463936" cy="3320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US" sz="1800" b="0" i="0" u="none" strike="noStrike" cap="none" dirty="0">
                <a:solidFill>
                  <a:schemeClr val="lt1"/>
                </a:solidFill>
                <a:latin typeface="Oswald Light"/>
                <a:ea typeface="Oswald Light"/>
                <a:cs typeface="Oswald Light"/>
                <a:sym typeface="Oswald Light"/>
              </a:rPr>
              <a:t>by Jay and Vahl</a:t>
            </a:r>
            <a:endParaRPr sz="1800" b="0" i="0" u="none" strike="noStrike" cap="none" dirty="0">
              <a:solidFill>
                <a:schemeClr val="lt1"/>
              </a:solidFill>
              <a:latin typeface="Oswald Light"/>
              <a:ea typeface="Oswald Light"/>
              <a:cs typeface="Oswald Light"/>
              <a:sym typeface="Oswald Light"/>
            </a:endParaRPr>
          </a:p>
        </p:txBody>
      </p:sp>
      <p:sp>
        <p:nvSpPr>
          <p:cNvPr id="522" name="Google Shape;522;p50"/>
          <p:cNvSpPr txBox="1">
            <a:spLocks noGrp="1" noRot="1" noMove="1" noResize="1" noEditPoints="1" noAdjustHandles="1" noChangeArrowheads="1" noChangeShapeType="1"/>
          </p:cNvSpPr>
          <p:nvPr>
            <p:ph type="body" idx="1"/>
          </p:nvPr>
        </p:nvSpPr>
        <p:spPr>
          <a:xfrm>
            <a:off x="383775" y="1268016"/>
            <a:ext cx="6766386" cy="130373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800"/>
              </a:spcBef>
              <a:spcAft>
                <a:spcPts val="0"/>
              </a:spcAft>
              <a:buClr>
                <a:schemeClr val="lt1"/>
              </a:buClr>
              <a:buSzPts val="1700"/>
              <a:buNone/>
            </a:pPr>
            <a:r>
              <a:rPr lang="en-US" sz="2800" u="none" strike="noStrike" cap="none" dirty="0">
                <a:solidFill>
                  <a:schemeClr val="lt1"/>
                </a:solidFill>
                <a:latin typeface="Oswald Light"/>
                <a:ea typeface="Oswald Light"/>
                <a:cs typeface="Oswald Light"/>
                <a:sym typeface="Oswald Light"/>
              </a:rPr>
              <a:t>How do I use a visual support?</a:t>
            </a:r>
            <a:endParaRPr sz="2000" dirty="0">
              <a:solidFill>
                <a:schemeClr val="lt1"/>
              </a:solidFill>
              <a:latin typeface="Oswald Light"/>
              <a:ea typeface="Oswald Light"/>
              <a:cs typeface="Oswald Light"/>
              <a:sym typeface="Oswald Light"/>
            </a:endParaRPr>
          </a:p>
          <a:p>
            <a:pPr marL="520700" marR="0" lvl="1" indent="-88900" algn="l" rtl="0">
              <a:lnSpc>
                <a:spcPct val="90000"/>
              </a:lnSpc>
              <a:spcBef>
                <a:spcPts val="400"/>
              </a:spcBef>
              <a:spcAft>
                <a:spcPts val="0"/>
              </a:spcAft>
              <a:buClr>
                <a:schemeClr val="lt1"/>
              </a:buClr>
              <a:buSzPts val="1400"/>
              <a:buFont typeface="Arial"/>
              <a:buNone/>
            </a:pPr>
            <a:endParaRPr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400"/>
              <a:buFont typeface="Arial"/>
              <a:buNone/>
            </a:pPr>
            <a:endParaRPr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342900" marR="0" lvl="1" indent="0" algn="l" rtl="0">
              <a:lnSpc>
                <a:spcPct val="90000"/>
              </a:lnSpc>
              <a:spcBef>
                <a:spcPts val="400"/>
              </a:spcBef>
              <a:spcAft>
                <a:spcPts val="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a:p>
            <a:pPr marL="520700" marR="0" lvl="1" indent="-63500" algn="l" rtl="0">
              <a:lnSpc>
                <a:spcPct val="90000"/>
              </a:lnSpc>
              <a:spcBef>
                <a:spcPts val="400"/>
              </a:spcBef>
              <a:spcAft>
                <a:spcPts val="1600"/>
              </a:spcAft>
              <a:buClr>
                <a:schemeClr val="lt1"/>
              </a:buClr>
              <a:buSzPts val="1700"/>
              <a:buFont typeface="Arial"/>
              <a:buNone/>
            </a:pPr>
            <a:endParaRPr sz="2000" u="none" strike="noStrike" cap="none" dirty="0">
              <a:solidFill>
                <a:schemeClr val="lt1"/>
              </a:solidFill>
              <a:latin typeface="Oswald Light"/>
              <a:ea typeface="Oswald Light"/>
              <a:cs typeface="Oswald Light"/>
              <a:sym typeface="Oswald Light"/>
            </a:endParaRPr>
          </a:p>
        </p:txBody>
      </p:sp>
      <p:sp>
        <p:nvSpPr>
          <p:cNvPr id="3" name="Google Shape;184;p14">
            <a:extLst>
              <a:ext uri="{FF2B5EF4-FFF2-40B4-BE49-F238E27FC236}">
                <a16:creationId xmlns:a16="http://schemas.microsoft.com/office/drawing/2014/main" id="{A4531102-7DE5-BA50-7752-2F654268C3B2}"/>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Scenario #3</a:t>
            </a:r>
            <a:endParaRPr sz="36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0ED259C6-2DB6-5C01-0147-D9AEAD286F0B}"/>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1" name="Google Shape;111;p5"/>
          <p:cNvSpPr txBox="1">
            <a:spLocks noGrp="1" noRot="1" noMove="1" noResize="1" noEditPoints="1" noAdjustHandles="1" noChangeArrowheads="1" noChangeShapeType="1"/>
          </p:cNvSpPr>
          <p:nvPr>
            <p:ph type="body" idx="1"/>
          </p:nvPr>
        </p:nvSpPr>
        <p:spPr>
          <a:xfrm>
            <a:off x="628650" y="1268016"/>
            <a:ext cx="5032848" cy="3263504"/>
          </a:xfrm>
          <a:prstGeom prst="rect">
            <a:avLst/>
          </a:prstGeom>
          <a:noFill/>
          <a:ln>
            <a:noFill/>
          </a:ln>
        </p:spPr>
        <p:txBody>
          <a:bodyPr spcFirstLastPara="1" wrap="square" lIns="68575" tIns="34275" rIns="68575" bIns="34275" anchor="t" anchorCtr="0">
            <a:noAutofit/>
          </a:bodyPr>
          <a:lstStyle/>
          <a:p>
            <a:pPr marL="6350" marR="0" lvl="0" indent="0" algn="l" rtl="0">
              <a:lnSpc>
                <a:spcPct val="100000"/>
              </a:lnSpc>
              <a:spcBef>
                <a:spcPts val="0"/>
              </a:spcBef>
              <a:spcAft>
                <a:spcPts val="0"/>
              </a:spcAft>
              <a:buClr>
                <a:schemeClr val="dk1"/>
              </a:buClr>
              <a:buSzPts val="2100"/>
              <a:buNone/>
            </a:pPr>
            <a:r>
              <a:rPr lang="en-US" sz="2200" u="none" strike="noStrike" cap="none" dirty="0">
                <a:solidFill>
                  <a:schemeClr val="lt1"/>
                </a:solidFill>
                <a:latin typeface="Oswald Light"/>
                <a:ea typeface="Oswald Light"/>
                <a:cs typeface="Oswald Light"/>
                <a:sym typeface="Oswald Light"/>
              </a:rPr>
              <a:t>**Pre-Survey**</a:t>
            </a:r>
            <a:endParaRPr sz="2200" dirty="0"/>
          </a:p>
          <a:p>
            <a:pPr marL="6350" marR="0" lvl="0" indent="0" algn="l" rtl="0">
              <a:lnSpc>
                <a:spcPct val="100000"/>
              </a:lnSpc>
              <a:spcBef>
                <a:spcPts val="0"/>
              </a:spcBef>
              <a:spcAft>
                <a:spcPts val="0"/>
              </a:spcAft>
              <a:buClr>
                <a:schemeClr val="dk1"/>
              </a:buClr>
              <a:buSzPts val="2100"/>
              <a:buNone/>
            </a:pPr>
            <a:endParaRPr sz="2200" u="none" strike="noStrike" cap="none" dirty="0">
              <a:solidFill>
                <a:schemeClr val="lt1"/>
              </a:solidFill>
              <a:latin typeface="Oswald Light"/>
              <a:ea typeface="Oswald Light"/>
              <a:cs typeface="Oswald Light"/>
              <a:sym typeface="Oswald Light"/>
            </a:endParaRPr>
          </a:p>
          <a:p>
            <a:pPr marL="6350" marR="0" lvl="0" indent="0" algn="l" rtl="0">
              <a:lnSpc>
                <a:spcPct val="100000"/>
              </a:lnSpc>
              <a:spcBef>
                <a:spcPts val="0"/>
              </a:spcBef>
              <a:spcAft>
                <a:spcPts val="0"/>
              </a:spcAft>
              <a:buClr>
                <a:schemeClr val="dk1"/>
              </a:buClr>
              <a:buSzPts val="2100"/>
              <a:buNone/>
            </a:pPr>
            <a:r>
              <a:rPr lang="en-US" sz="2200" u="none" strike="noStrike" cap="none" dirty="0">
                <a:solidFill>
                  <a:schemeClr val="lt1"/>
                </a:solidFill>
                <a:latin typeface="Oswald Light"/>
                <a:ea typeface="Oswald Light"/>
                <a:cs typeface="Oswald Light"/>
                <a:sym typeface="Oswald Light"/>
              </a:rPr>
              <a:t>• Definition &amp; History of Autism</a:t>
            </a:r>
            <a:endParaRPr sz="2200" dirty="0">
              <a:solidFill>
                <a:schemeClr val="lt1"/>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chemeClr val="lt1"/>
                </a:solidFill>
                <a:latin typeface="Oswald Light"/>
                <a:ea typeface="Oswald Light"/>
                <a:cs typeface="Oswald Light"/>
                <a:sym typeface="Oswald Light"/>
              </a:rPr>
              <a:t>• Characteristics </a:t>
            </a:r>
            <a:r>
              <a:rPr lang="en-US" sz="2200" u="none" strike="noStrike" cap="none" dirty="0">
                <a:solidFill>
                  <a:schemeClr val="lt1"/>
                </a:solidFill>
                <a:latin typeface="Oswald Light"/>
                <a:ea typeface="Oswald Light"/>
                <a:cs typeface="Oswald Light"/>
                <a:sym typeface="Oswald Light"/>
              </a:rPr>
              <a:t>of Autism</a:t>
            </a:r>
            <a:endParaRPr sz="2200" dirty="0">
              <a:solidFill>
                <a:schemeClr val="lt1"/>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chemeClr val="lt1"/>
                </a:solidFill>
                <a:latin typeface="Oswald Light"/>
                <a:ea typeface="Oswald Light"/>
                <a:cs typeface="Oswald Light"/>
                <a:sym typeface="Oswald Light"/>
              </a:rPr>
              <a:t>• Strategies</a:t>
            </a:r>
            <a:endParaRPr sz="2200" dirty="0">
              <a:solidFill>
                <a:schemeClr val="lt1"/>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chemeClr val="lt1"/>
                </a:solidFill>
                <a:latin typeface="Oswald Light"/>
                <a:ea typeface="Oswald Light"/>
                <a:cs typeface="Oswald Light"/>
                <a:sym typeface="Oswald Light"/>
              </a:rPr>
              <a:t>• </a:t>
            </a:r>
            <a:r>
              <a:rPr lang="en-US" sz="2200" u="none" strike="noStrike" cap="none" dirty="0">
                <a:solidFill>
                  <a:schemeClr val="lt1"/>
                </a:solidFill>
                <a:latin typeface="Oswald Light"/>
                <a:ea typeface="Oswald Light"/>
                <a:cs typeface="Oswald Light"/>
                <a:sym typeface="Oswald Light"/>
              </a:rPr>
              <a:t>Resources</a:t>
            </a:r>
            <a:endParaRPr sz="2200" dirty="0"/>
          </a:p>
          <a:p>
            <a:pPr marL="6350" marR="0" lvl="0" indent="0" algn="l" rtl="0">
              <a:lnSpc>
                <a:spcPct val="100000"/>
              </a:lnSpc>
              <a:spcBef>
                <a:spcPts val="800"/>
              </a:spcBef>
              <a:spcAft>
                <a:spcPts val="0"/>
              </a:spcAft>
              <a:buClr>
                <a:schemeClr val="dk1"/>
              </a:buClr>
              <a:buSzPts val="2100"/>
              <a:buNone/>
            </a:pPr>
            <a:endParaRPr sz="2200" dirty="0">
              <a:solidFill>
                <a:schemeClr val="lt1"/>
              </a:solidFill>
              <a:latin typeface="Oswald Light"/>
              <a:ea typeface="Oswald Light"/>
              <a:cs typeface="Oswald Light"/>
              <a:sym typeface="Oswald Light"/>
            </a:endParaRPr>
          </a:p>
          <a:p>
            <a:pPr marL="6350" marR="0" lvl="0" indent="0" algn="l" rtl="0">
              <a:lnSpc>
                <a:spcPct val="100000"/>
              </a:lnSpc>
              <a:spcBef>
                <a:spcPts val="800"/>
              </a:spcBef>
              <a:spcAft>
                <a:spcPts val="0"/>
              </a:spcAft>
              <a:buClr>
                <a:schemeClr val="dk1"/>
              </a:buClr>
              <a:buSzPts val="2100"/>
              <a:buNone/>
            </a:pPr>
            <a:r>
              <a:rPr lang="en-US" sz="2200" dirty="0">
                <a:solidFill>
                  <a:schemeClr val="lt1"/>
                </a:solidFill>
                <a:latin typeface="Oswald Light"/>
                <a:ea typeface="Oswald Light"/>
                <a:cs typeface="Oswald Light"/>
                <a:sym typeface="Oswald Light"/>
              </a:rPr>
              <a:t>**Post-Survey**</a:t>
            </a:r>
            <a:endParaRPr sz="2200" dirty="0"/>
          </a:p>
          <a:p>
            <a:pPr marL="381000" marR="0" lvl="0" indent="-241300" algn="l" rtl="0">
              <a:lnSpc>
                <a:spcPct val="100000"/>
              </a:lnSpc>
              <a:spcBef>
                <a:spcPts val="2400"/>
              </a:spcBef>
              <a:spcAft>
                <a:spcPts val="0"/>
              </a:spcAft>
              <a:buClr>
                <a:schemeClr val="dk1"/>
              </a:buClr>
              <a:buSzPts val="2100"/>
              <a:buFont typeface="Calibri"/>
              <a:buNone/>
            </a:pPr>
            <a:endParaRPr sz="2000" dirty="0">
              <a:solidFill>
                <a:schemeClr val="lt1"/>
              </a:solidFill>
              <a:latin typeface="Oswald Light"/>
              <a:ea typeface="Oswald Light"/>
              <a:cs typeface="Oswald Light"/>
              <a:sym typeface="Oswald Light"/>
            </a:endParaRPr>
          </a:p>
          <a:p>
            <a:pPr marL="6350" marR="0" lvl="0" indent="0" algn="l" rtl="0">
              <a:lnSpc>
                <a:spcPct val="100000"/>
              </a:lnSpc>
              <a:spcBef>
                <a:spcPts val="2400"/>
              </a:spcBef>
              <a:spcAft>
                <a:spcPts val="1600"/>
              </a:spcAft>
              <a:buClr>
                <a:schemeClr val="dk1"/>
              </a:buClr>
              <a:buSzPts val="2100"/>
              <a:buNone/>
            </a:pPr>
            <a:endParaRPr sz="2000" dirty="0">
              <a:solidFill>
                <a:schemeClr val="lt1"/>
              </a:solidFill>
              <a:latin typeface="Oswald Light"/>
              <a:ea typeface="Oswald Light"/>
              <a:cs typeface="Oswald Light"/>
              <a:sym typeface="Oswald Light"/>
            </a:endParaRPr>
          </a:p>
        </p:txBody>
      </p:sp>
      <p:pic>
        <p:nvPicPr>
          <p:cNvPr id="112" name="Google Shape;112;p5"/>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5134926" y="857250"/>
            <a:ext cx="3251200" cy="3429000"/>
          </a:xfrm>
          <a:prstGeom prst="rect">
            <a:avLst/>
          </a:prstGeom>
          <a:noFill/>
          <a:ln>
            <a:noFill/>
          </a:ln>
        </p:spPr>
      </p:pic>
      <p:sp>
        <p:nvSpPr>
          <p:cNvPr id="2" name="Google Shape;184;p14">
            <a:extLst>
              <a:ext uri="{FF2B5EF4-FFF2-40B4-BE49-F238E27FC236}">
                <a16:creationId xmlns:a16="http://schemas.microsoft.com/office/drawing/2014/main" id="{01F46038-1B40-40D3-9E5A-607A28C7CC3B}"/>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Today’s Agenda</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A63DECFC-F3BB-9AFF-F925-949F5847EB08}"/>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29" name="Google Shape;529;p51"/>
          <p:cNvSpPr txBox="1">
            <a:spLocks noGrp="1" noRot="1" noMove="1" noResize="1" noEditPoints="1" noAdjustHandles="1" noChangeArrowheads="1" noChangeShapeType="1"/>
          </p:cNvSpPr>
          <p:nvPr/>
        </p:nvSpPr>
        <p:spPr>
          <a:xfrm>
            <a:off x="371149" y="283883"/>
            <a:ext cx="8492596"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b="0" i="0" u="none" strike="noStrike" cap="none" dirty="0">
                <a:solidFill>
                  <a:schemeClr val="lt1"/>
                </a:solidFill>
                <a:latin typeface="Oswald"/>
                <a:ea typeface="Oswald"/>
                <a:cs typeface="Oswald"/>
                <a:sym typeface="Oswald"/>
              </a:rPr>
              <a:t>Additional References &amp; Resources</a:t>
            </a:r>
            <a:endParaRPr sz="1000" b="0" i="0" u="none" strike="noStrike" cap="none" dirty="0">
              <a:solidFill>
                <a:schemeClr val="lt1"/>
              </a:solidFill>
              <a:latin typeface="Oswald"/>
              <a:ea typeface="Oswald"/>
              <a:cs typeface="Oswald"/>
              <a:sym typeface="Oswald"/>
            </a:endParaRPr>
          </a:p>
        </p:txBody>
      </p:sp>
      <p:sp>
        <p:nvSpPr>
          <p:cNvPr id="530" name="Google Shape;530;p51"/>
          <p:cNvSpPr txBox="1">
            <a:spLocks noGrp="1" noRot="1" noMove="1" noResize="1" noEditPoints="1" noAdjustHandles="1" noChangeArrowheads="1" noChangeShapeType="1"/>
          </p:cNvSpPr>
          <p:nvPr>
            <p:ph type="body" idx="1"/>
          </p:nvPr>
        </p:nvSpPr>
        <p:spPr>
          <a:xfrm>
            <a:off x="383775" y="1278055"/>
            <a:ext cx="3703593" cy="3111066"/>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lt1"/>
              </a:buClr>
              <a:buSzPts val="1400"/>
              <a:buFont typeface="Arial"/>
              <a:buNone/>
            </a:pPr>
            <a:r>
              <a:rPr lang="en-US" sz="1400" strike="noStrike" cap="none" dirty="0">
                <a:solidFill>
                  <a:schemeClr val="lt1"/>
                </a:solidFill>
                <a:latin typeface="Oswald"/>
                <a:ea typeface="Oswald"/>
                <a:cs typeface="Oswald"/>
                <a:sym typeface="Oswald"/>
              </a:rPr>
              <a:t>ASA- Autism Society of America</a:t>
            </a:r>
            <a:endParaRPr sz="1100" dirty="0">
              <a:solidFill>
                <a:schemeClr val="lt1"/>
              </a:solidFill>
              <a:latin typeface="Oswald"/>
              <a:ea typeface="Oswald"/>
              <a:cs typeface="Oswald"/>
              <a:sym typeface="Oswald"/>
            </a:endParaRPr>
          </a:p>
          <a:p>
            <a:pPr marL="177800" marR="0" lvl="0" indent="-177800" algn="l" rtl="0">
              <a:lnSpc>
                <a:spcPct val="80000"/>
              </a:lnSpc>
              <a:spcBef>
                <a:spcPts val="800"/>
              </a:spcBef>
              <a:spcAft>
                <a:spcPts val="0"/>
              </a:spcAft>
              <a:buClr>
                <a:schemeClr val="lt1"/>
              </a:buClr>
              <a:buSzPts val="1400"/>
              <a:buFont typeface="Arial"/>
              <a:buChar char="•"/>
            </a:pPr>
            <a:r>
              <a:rPr lang="en-US" sz="1400" strike="noStrike" cap="none" dirty="0">
                <a:solidFill>
                  <a:schemeClr val="lt1"/>
                </a:solidFill>
                <a:latin typeface="Oswald Light"/>
                <a:ea typeface="Oswald Light"/>
                <a:cs typeface="Oswald Light"/>
                <a:sym typeface="Oswald Light"/>
              </a:rPr>
              <a:t>autism-society.org</a:t>
            </a:r>
            <a:endParaRPr sz="1100" dirty="0">
              <a:solidFill>
                <a:schemeClr val="lt1"/>
              </a:solidFill>
              <a:latin typeface="Oswald Light"/>
              <a:ea typeface="Oswald Light"/>
              <a:cs typeface="Oswald Light"/>
              <a:sym typeface="Oswald Light"/>
            </a:endParaRPr>
          </a:p>
          <a:p>
            <a:pPr marL="0" marR="0" lvl="0" indent="0" algn="l" rtl="0">
              <a:lnSpc>
                <a:spcPct val="80000"/>
              </a:lnSpc>
              <a:spcBef>
                <a:spcPts val="800"/>
              </a:spcBef>
              <a:spcAft>
                <a:spcPts val="0"/>
              </a:spcAft>
              <a:buClr>
                <a:schemeClr val="lt1"/>
              </a:buClr>
              <a:buSzPts val="1400"/>
              <a:buFont typeface="Arial"/>
              <a:buNone/>
            </a:pPr>
            <a:endParaRPr sz="500" strike="noStrike" cap="none" dirty="0">
              <a:solidFill>
                <a:schemeClr val="lt1"/>
              </a:solidFill>
              <a:latin typeface="Oswald"/>
              <a:ea typeface="Oswald"/>
              <a:cs typeface="Oswald"/>
              <a:sym typeface="Oswald"/>
            </a:endParaRPr>
          </a:p>
          <a:p>
            <a:pPr marL="0" marR="0" lvl="0" indent="0" algn="l" rtl="0">
              <a:lnSpc>
                <a:spcPct val="80000"/>
              </a:lnSpc>
              <a:spcBef>
                <a:spcPts val="800"/>
              </a:spcBef>
              <a:spcAft>
                <a:spcPts val="0"/>
              </a:spcAft>
              <a:buClr>
                <a:schemeClr val="lt1"/>
              </a:buClr>
              <a:buSzPts val="1400"/>
              <a:buFont typeface="Arial"/>
              <a:buNone/>
            </a:pPr>
            <a:r>
              <a:rPr lang="en-US" sz="1400" strike="noStrike" cap="none" dirty="0">
                <a:solidFill>
                  <a:schemeClr val="lt1"/>
                </a:solidFill>
                <a:latin typeface="Oswald"/>
                <a:ea typeface="Oswald"/>
                <a:cs typeface="Oswald"/>
                <a:sym typeface="Oswald"/>
              </a:rPr>
              <a:t>AWAARE Collaboration by National Autism Association</a:t>
            </a:r>
            <a:endParaRPr sz="1100" dirty="0">
              <a:solidFill>
                <a:schemeClr val="lt1"/>
              </a:solidFill>
              <a:latin typeface="Oswald"/>
              <a:ea typeface="Oswald"/>
              <a:cs typeface="Oswald"/>
              <a:sym typeface="Oswald"/>
            </a:endParaRPr>
          </a:p>
          <a:p>
            <a:pPr marL="177800" marR="0" lvl="0" indent="-177800" algn="l" rtl="0">
              <a:lnSpc>
                <a:spcPct val="80000"/>
              </a:lnSpc>
              <a:spcBef>
                <a:spcPts val="800"/>
              </a:spcBef>
              <a:spcAft>
                <a:spcPts val="0"/>
              </a:spcAft>
              <a:buClr>
                <a:schemeClr val="lt1"/>
              </a:buClr>
              <a:buSzPts val="1400"/>
              <a:buFont typeface="Arial"/>
              <a:buChar char="•"/>
            </a:pPr>
            <a:r>
              <a:rPr lang="en-US" sz="1400" strike="noStrike" cap="none" dirty="0">
                <a:solidFill>
                  <a:schemeClr val="lt1"/>
                </a:solidFill>
                <a:latin typeface="Oswald Light"/>
                <a:ea typeface="Oswald Light"/>
                <a:cs typeface="Oswald Light"/>
                <a:sym typeface="Oswald Light"/>
              </a:rPr>
              <a:t>Awaare.neationalautismassociation.org</a:t>
            </a:r>
            <a:endParaRPr sz="1400" strike="noStrike" cap="none" dirty="0">
              <a:solidFill>
                <a:schemeClr val="lt1"/>
              </a:solidFill>
              <a:latin typeface="Oswald Light"/>
              <a:ea typeface="Oswald Light"/>
              <a:cs typeface="Oswald Light"/>
              <a:sym typeface="Oswald Light"/>
            </a:endParaRPr>
          </a:p>
          <a:p>
            <a:pPr marL="0" lvl="0" indent="0" algn="l" rtl="0">
              <a:lnSpc>
                <a:spcPct val="80000"/>
              </a:lnSpc>
              <a:spcBef>
                <a:spcPts val="800"/>
              </a:spcBef>
              <a:spcAft>
                <a:spcPts val="0"/>
              </a:spcAft>
              <a:buClr>
                <a:schemeClr val="lt1"/>
              </a:buClr>
              <a:buSzPts val="1400"/>
              <a:buNone/>
            </a:pPr>
            <a:endParaRPr sz="800" dirty="0">
              <a:solidFill>
                <a:schemeClr val="lt1"/>
              </a:solidFill>
              <a:latin typeface="Oswald"/>
              <a:ea typeface="Oswald"/>
              <a:cs typeface="Oswald"/>
              <a:sym typeface="Oswald"/>
            </a:endParaRPr>
          </a:p>
          <a:p>
            <a:pPr marL="0" marR="0" lvl="0" indent="0" algn="l" rtl="0">
              <a:lnSpc>
                <a:spcPct val="80000"/>
              </a:lnSpc>
              <a:spcBef>
                <a:spcPts val="800"/>
              </a:spcBef>
              <a:spcAft>
                <a:spcPts val="0"/>
              </a:spcAft>
              <a:buClr>
                <a:schemeClr val="lt1"/>
              </a:buClr>
              <a:buSzPts val="1400"/>
              <a:buFont typeface="Arial"/>
              <a:buNone/>
            </a:pPr>
            <a:r>
              <a:rPr lang="en-US" sz="1400" strike="noStrike" cap="none" dirty="0">
                <a:solidFill>
                  <a:schemeClr val="lt1"/>
                </a:solidFill>
                <a:latin typeface="Oswald"/>
                <a:ea typeface="Oswald"/>
                <a:cs typeface="Oswald"/>
                <a:sym typeface="Oswald"/>
              </a:rPr>
              <a:t>ASBG – Autism Society of the Bluegrass</a:t>
            </a:r>
            <a:endParaRPr sz="1100" dirty="0">
              <a:solidFill>
                <a:schemeClr val="lt1"/>
              </a:solidFill>
              <a:latin typeface="Oswald"/>
              <a:ea typeface="Oswald"/>
              <a:cs typeface="Oswald"/>
              <a:sym typeface="Oswald"/>
            </a:endParaRPr>
          </a:p>
          <a:p>
            <a:pPr marL="177800" marR="0" lvl="0" indent="-177800" algn="l" rtl="0">
              <a:lnSpc>
                <a:spcPct val="80000"/>
              </a:lnSpc>
              <a:spcBef>
                <a:spcPts val="800"/>
              </a:spcBef>
              <a:spcAft>
                <a:spcPts val="0"/>
              </a:spcAft>
              <a:buClr>
                <a:schemeClr val="lt1"/>
              </a:buClr>
              <a:buSzPts val="1400"/>
              <a:buFont typeface="Arial"/>
              <a:buChar char="•"/>
            </a:pPr>
            <a:r>
              <a:rPr lang="en-US" sz="1400" strike="noStrike" cap="none" dirty="0">
                <a:solidFill>
                  <a:schemeClr val="lt1"/>
                </a:solidFill>
                <a:latin typeface="Oswald Light"/>
                <a:ea typeface="Oswald Light"/>
                <a:cs typeface="Oswald Light"/>
                <a:sym typeface="Oswald Light"/>
              </a:rPr>
              <a:t>asbg.org</a:t>
            </a:r>
            <a:endParaRPr sz="1100" dirty="0">
              <a:solidFill>
                <a:schemeClr val="lt1"/>
              </a:solidFill>
              <a:latin typeface="Oswald Light"/>
              <a:ea typeface="Oswald Light"/>
              <a:cs typeface="Oswald Light"/>
              <a:sym typeface="Oswald Light"/>
            </a:endParaRPr>
          </a:p>
          <a:p>
            <a:pPr marL="0" lvl="0" indent="0" algn="l" rtl="0">
              <a:lnSpc>
                <a:spcPct val="80000"/>
              </a:lnSpc>
              <a:spcBef>
                <a:spcPts val="800"/>
              </a:spcBef>
              <a:spcAft>
                <a:spcPts val="0"/>
              </a:spcAft>
              <a:buClr>
                <a:schemeClr val="lt1"/>
              </a:buClr>
              <a:buSzPts val="1400"/>
              <a:buNone/>
            </a:pPr>
            <a:endParaRPr sz="800" dirty="0">
              <a:solidFill>
                <a:schemeClr val="lt1"/>
              </a:solidFill>
              <a:latin typeface="Oswald"/>
              <a:ea typeface="Oswald"/>
              <a:cs typeface="Oswald"/>
              <a:sym typeface="Oswald"/>
            </a:endParaRPr>
          </a:p>
          <a:p>
            <a:pPr marL="0" marR="0" lvl="0" indent="0" algn="l" rtl="0">
              <a:lnSpc>
                <a:spcPct val="80000"/>
              </a:lnSpc>
              <a:spcBef>
                <a:spcPts val="800"/>
              </a:spcBef>
              <a:spcAft>
                <a:spcPts val="0"/>
              </a:spcAft>
              <a:buClr>
                <a:schemeClr val="lt1"/>
              </a:buClr>
              <a:buSzPts val="1400"/>
              <a:buFont typeface="Arial"/>
              <a:buNone/>
            </a:pPr>
            <a:r>
              <a:rPr lang="en-US" sz="1400" strike="noStrike" cap="none" dirty="0">
                <a:solidFill>
                  <a:schemeClr val="lt1"/>
                </a:solidFill>
                <a:latin typeface="Oswald"/>
                <a:ea typeface="Oswald"/>
                <a:cs typeface="Oswald"/>
                <a:sym typeface="Oswald"/>
              </a:rPr>
              <a:t>Autism and Law Enforcement: Why it Matters</a:t>
            </a:r>
            <a:endParaRPr sz="1100" dirty="0">
              <a:solidFill>
                <a:schemeClr val="lt1"/>
              </a:solidFill>
              <a:latin typeface="Oswald"/>
              <a:ea typeface="Oswald"/>
              <a:cs typeface="Oswald"/>
              <a:sym typeface="Oswald"/>
            </a:endParaRPr>
          </a:p>
          <a:p>
            <a:pPr marL="177800" marR="0" lvl="0" indent="-177800" algn="l" rtl="0">
              <a:lnSpc>
                <a:spcPct val="80000"/>
              </a:lnSpc>
              <a:spcBef>
                <a:spcPts val="800"/>
              </a:spcBef>
              <a:spcAft>
                <a:spcPts val="0"/>
              </a:spcAft>
              <a:buClr>
                <a:schemeClr val="lt1"/>
              </a:buClr>
              <a:buSzPts val="1400"/>
              <a:buFont typeface="Arial"/>
              <a:buChar char="•"/>
            </a:pPr>
            <a:r>
              <a:rPr lang="en-US" sz="1400" strike="noStrike" cap="none" dirty="0">
                <a:solidFill>
                  <a:schemeClr val="lt1"/>
                </a:solidFill>
                <a:latin typeface="Oswald Light"/>
                <a:ea typeface="Oswald Light"/>
                <a:cs typeface="Oswald Light"/>
                <a:sym typeface="Oswald Light"/>
              </a:rPr>
              <a:t>www.autismalert.org/uploads/PDF/Autism-and-Law-Enforcement-WPJ</a:t>
            </a:r>
            <a:endParaRPr sz="1400" strike="noStrike" cap="none" dirty="0">
              <a:solidFill>
                <a:schemeClr val="lt1"/>
              </a:solidFill>
              <a:latin typeface="Oswald Light"/>
              <a:ea typeface="Oswald Light"/>
              <a:cs typeface="Oswald Light"/>
              <a:sym typeface="Oswald Light"/>
            </a:endParaRPr>
          </a:p>
          <a:p>
            <a:pPr marL="0" lvl="0" indent="0" algn="l" rtl="0">
              <a:lnSpc>
                <a:spcPct val="80000"/>
              </a:lnSpc>
              <a:spcBef>
                <a:spcPts val="800"/>
              </a:spcBef>
              <a:spcAft>
                <a:spcPts val="0"/>
              </a:spcAft>
              <a:buClr>
                <a:schemeClr val="lt1"/>
              </a:buClr>
              <a:buSzPts val="1400"/>
              <a:buNone/>
            </a:pPr>
            <a:endParaRPr sz="800" dirty="0">
              <a:solidFill>
                <a:schemeClr val="lt1"/>
              </a:solidFill>
              <a:latin typeface="Oswald"/>
              <a:ea typeface="Oswald"/>
              <a:cs typeface="Oswald"/>
              <a:sym typeface="Oswald"/>
            </a:endParaRPr>
          </a:p>
          <a:p>
            <a:pPr marL="177800" marR="0" lvl="0" indent="-88900" algn="l" rtl="0">
              <a:lnSpc>
                <a:spcPct val="80000"/>
              </a:lnSpc>
              <a:spcBef>
                <a:spcPts val="800"/>
              </a:spcBef>
              <a:spcAft>
                <a:spcPts val="1600"/>
              </a:spcAft>
              <a:buClr>
                <a:schemeClr val="lt1"/>
              </a:buClr>
              <a:buSzPts val="1400"/>
              <a:buFont typeface="Arial"/>
              <a:buNone/>
            </a:pPr>
            <a:endParaRPr sz="1200" u="none" strike="noStrike" cap="none" dirty="0">
              <a:solidFill>
                <a:schemeClr val="lt1"/>
              </a:solidFill>
              <a:latin typeface="Oswald Light"/>
              <a:ea typeface="Oswald Light"/>
              <a:cs typeface="Oswald Light"/>
              <a:sym typeface="Oswald Light"/>
            </a:endParaRPr>
          </a:p>
        </p:txBody>
      </p:sp>
      <p:sp>
        <p:nvSpPr>
          <p:cNvPr id="531" name="Google Shape;531;p51"/>
          <p:cNvSpPr txBox="1">
            <a:spLocks noGrp="1" noRot="1" noMove="1" noResize="1" noEditPoints="1" noAdjustHandles="1" noChangeArrowheads="1" noChangeShapeType="1"/>
          </p:cNvSpPr>
          <p:nvPr/>
        </p:nvSpPr>
        <p:spPr>
          <a:xfrm>
            <a:off x="4617447" y="1161289"/>
            <a:ext cx="3703593" cy="3698328"/>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800"/>
              </a:spcBef>
              <a:spcAft>
                <a:spcPts val="0"/>
              </a:spcAft>
              <a:buClr>
                <a:schemeClr val="lt1"/>
              </a:buClr>
              <a:buSzPts val="1400"/>
              <a:buFont typeface="Arial"/>
              <a:buNone/>
            </a:pPr>
            <a:r>
              <a:rPr lang="en-US" sz="1400" b="0" i="0" u="none" strike="noStrike" cap="none" dirty="0">
                <a:solidFill>
                  <a:schemeClr val="lt1"/>
                </a:solidFill>
                <a:latin typeface="Oswald"/>
                <a:ea typeface="Oswald"/>
                <a:cs typeface="Oswald"/>
                <a:sym typeface="Oswald"/>
              </a:rPr>
              <a:t>National Autism Association’s Safety Site</a:t>
            </a:r>
            <a:endParaRPr dirty="0"/>
          </a:p>
          <a:p>
            <a:pPr marL="177800" marR="0" lvl="0" indent="-177800" algn="l" rtl="0">
              <a:lnSpc>
                <a:spcPct val="80000"/>
              </a:lnSpc>
              <a:spcBef>
                <a:spcPts val="800"/>
              </a:spcBef>
              <a:spcAft>
                <a:spcPts val="0"/>
              </a:spcAft>
              <a:buClr>
                <a:schemeClr val="lt1"/>
              </a:buClr>
              <a:buSzPts val="1400"/>
              <a:buFont typeface="Arial"/>
              <a:buChar char="•"/>
            </a:pPr>
            <a:r>
              <a:rPr lang="en-US" sz="1400" b="0" i="0" u="none" strike="noStrike" cap="none" dirty="0">
                <a:solidFill>
                  <a:schemeClr val="lt1"/>
                </a:solidFill>
                <a:latin typeface="Oswald Light"/>
                <a:ea typeface="Oswald Light"/>
                <a:cs typeface="Oswald Light"/>
                <a:sym typeface="Oswald Light"/>
              </a:rPr>
              <a:t>autismsafety.org</a:t>
            </a:r>
            <a:endParaRPr sz="1400" b="0" i="0" u="none" strike="noStrike" cap="none" dirty="0">
              <a:solidFill>
                <a:schemeClr val="lt1"/>
              </a:solidFill>
              <a:latin typeface="Oswald Light"/>
              <a:ea typeface="Oswald Light"/>
              <a:cs typeface="Oswald Light"/>
              <a:sym typeface="Oswald Light"/>
            </a:endParaRPr>
          </a:p>
          <a:p>
            <a:pPr marL="0" marR="0" lvl="0" indent="0" algn="l" rtl="0">
              <a:lnSpc>
                <a:spcPct val="80000"/>
              </a:lnSpc>
              <a:spcBef>
                <a:spcPts val="800"/>
              </a:spcBef>
              <a:spcAft>
                <a:spcPts val="0"/>
              </a:spcAft>
              <a:buClr>
                <a:schemeClr val="lt1"/>
              </a:buClr>
              <a:buSzPts val="1400"/>
              <a:buFont typeface="Arial"/>
              <a:buNone/>
            </a:pPr>
            <a:endParaRPr sz="800" b="0" i="0" u="none" strike="noStrike" cap="none" dirty="0">
              <a:solidFill>
                <a:schemeClr val="lt1"/>
              </a:solidFill>
              <a:latin typeface="Oswald"/>
              <a:ea typeface="Oswald"/>
              <a:cs typeface="Oswald"/>
              <a:sym typeface="Oswald"/>
            </a:endParaRPr>
          </a:p>
          <a:p>
            <a:pPr marL="0" marR="0" lvl="0" indent="0" algn="l" rtl="0">
              <a:lnSpc>
                <a:spcPct val="80000"/>
              </a:lnSpc>
              <a:spcBef>
                <a:spcPts val="800"/>
              </a:spcBef>
              <a:spcAft>
                <a:spcPts val="0"/>
              </a:spcAft>
              <a:buClr>
                <a:schemeClr val="lt1"/>
              </a:buClr>
              <a:buSzPts val="1400"/>
              <a:buFont typeface="Arial"/>
              <a:buNone/>
            </a:pPr>
            <a:r>
              <a:rPr lang="en-US" sz="1400" b="0" i="0" u="none" strike="noStrike" cap="none" dirty="0">
                <a:solidFill>
                  <a:schemeClr val="lt1"/>
                </a:solidFill>
                <a:latin typeface="Oswald"/>
                <a:ea typeface="Oswald"/>
                <a:cs typeface="Oswald"/>
                <a:sym typeface="Oswald"/>
              </a:rPr>
              <a:t>Contact With Individuals with Autism</a:t>
            </a:r>
            <a:endParaRPr sz="1100" b="0" i="0" u="none" strike="noStrike" cap="none" dirty="0">
              <a:solidFill>
                <a:schemeClr val="lt1"/>
              </a:solidFill>
              <a:latin typeface="Oswald"/>
              <a:ea typeface="Oswald"/>
              <a:cs typeface="Oswald"/>
              <a:sym typeface="Oswald"/>
            </a:endParaRPr>
          </a:p>
          <a:p>
            <a:pPr marL="177800" marR="0" lvl="0" indent="-177800" algn="l" rtl="0">
              <a:lnSpc>
                <a:spcPct val="80000"/>
              </a:lnSpc>
              <a:spcBef>
                <a:spcPts val="800"/>
              </a:spcBef>
              <a:spcAft>
                <a:spcPts val="0"/>
              </a:spcAft>
              <a:buClr>
                <a:schemeClr val="lt1"/>
              </a:buClr>
              <a:buSzPts val="1400"/>
              <a:buFont typeface="Arial"/>
              <a:buChar char="•"/>
            </a:pPr>
            <a:r>
              <a:rPr lang="en-US" sz="1400" b="0" i="0" u="none" strike="noStrike" cap="none" dirty="0">
                <a:solidFill>
                  <a:schemeClr val="lt1"/>
                </a:solidFill>
                <a:latin typeface="Oswald Light"/>
                <a:ea typeface="Oswald Light"/>
                <a:cs typeface="Oswald Light"/>
                <a:sym typeface="Oswald Light"/>
              </a:rPr>
              <a:t>www.autismriskmanagement.com/wp-content/uploads/2016/07/FBI_Law_Enforcement_Bulletin.pdf</a:t>
            </a:r>
            <a:endParaRPr sz="1400" b="0" i="0" u="none" strike="noStrike" cap="none" dirty="0">
              <a:solidFill>
                <a:schemeClr val="lt1"/>
              </a:solidFill>
              <a:latin typeface="Oswald Light"/>
              <a:ea typeface="Oswald Light"/>
              <a:cs typeface="Oswald Light"/>
              <a:sym typeface="Oswald Light"/>
            </a:endParaRPr>
          </a:p>
          <a:p>
            <a:pPr marL="0" marR="0" lvl="0" indent="0" algn="l" rtl="0">
              <a:lnSpc>
                <a:spcPct val="80000"/>
              </a:lnSpc>
              <a:spcBef>
                <a:spcPts val="800"/>
              </a:spcBef>
              <a:spcAft>
                <a:spcPts val="0"/>
              </a:spcAft>
              <a:buClr>
                <a:schemeClr val="lt1"/>
              </a:buClr>
              <a:buSzPts val="1400"/>
              <a:buFont typeface="Arial"/>
              <a:buNone/>
            </a:pPr>
            <a:endParaRPr sz="800" b="0" i="0" u="none" strike="noStrike" cap="none" dirty="0">
              <a:solidFill>
                <a:schemeClr val="lt1"/>
              </a:solidFill>
              <a:latin typeface="Oswald"/>
              <a:ea typeface="Oswald"/>
              <a:cs typeface="Oswald"/>
              <a:sym typeface="Oswald"/>
            </a:endParaRPr>
          </a:p>
          <a:p>
            <a:pPr marL="0" marR="0" lvl="0" indent="0" algn="l" rtl="0">
              <a:lnSpc>
                <a:spcPct val="80000"/>
              </a:lnSpc>
              <a:spcBef>
                <a:spcPts val="800"/>
              </a:spcBef>
              <a:spcAft>
                <a:spcPts val="0"/>
              </a:spcAft>
              <a:buClr>
                <a:schemeClr val="lt1"/>
              </a:buClr>
              <a:buSzPts val="1400"/>
              <a:buFont typeface="Arial"/>
              <a:buNone/>
            </a:pPr>
            <a:r>
              <a:rPr lang="en-US" sz="1400" b="0" i="0" u="none" strike="noStrike" cap="none" dirty="0">
                <a:solidFill>
                  <a:schemeClr val="lt1"/>
                </a:solidFill>
                <a:latin typeface="Oswald"/>
                <a:ea typeface="Oswald"/>
                <a:cs typeface="Oswald"/>
                <a:sym typeface="Oswald"/>
              </a:rPr>
              <a:t>Smart911</a:t>
            </a:r>
            <a:endParaRPr sz="1100" b="0" i="0" u="none" strike="noStrike" cap="none" dirty="0">
              <a:solidFill>
                <a:schemeClr val="lt1"/>
              </a:solidFill>
              <a:latin typeface="Oswald"/>
              <a:ea typeface="Oswald"/>
              <a:cs typeface="Oswald"/>
              <a:sym typeface="Oswald"/>
            </a:endParaRPr>
          </a:p>
          <a:p>
            <a:pPr marL="177800" marR="0" lvl="0" indent="-177800" algn="l" rtl="0">
              <a:lnSpc>
                <a:spcPct val="80000"/>
              </a:lnSpc>
              <a:spcBef>
                <a:spcPts val="800"/>
              </a:spcBef>
              <a:spcAft>
                <a:spcPts val="0"/>
              </a:spcAft>
              <a:buClr>
                <a:schemeClr val="lt1"/>
              </a:buClr>
              <a:buSzPts val="1400"/>
              <a:buFont typeface="Arial"/>
              <a:buChar char="•"/>
            </a:pPr>
            <a:r>
              <a:rPr lang="en-US" sz="1400" b="0" i="0" u="none" strike="noStrike" cap="none" dirty="0">
                <a:solidFill>
                  <a:schemeClr val="lt1"/>
                </a:solidFill>
                <a:latin typeface="Oswald Light"/>
                <a:ea typeface="Oswald Light"/>
                <a:cs typeface="Oswald Light"/>
                <a:sym typeface="Oswald Light"/>
              </a:rPr>
              <a:t>https://safety.smart911.com/tri-fold-brochure</a:t>
            </a:r>
            <a:endParaRPr dirty="0"/>
          </a:p>
          <a:p>
            <a:pPr marL="0" marR="0" lvl="0" indent="0" algn="l" rtl="0">
              <a:lnSpc>
                <a:spcPct val="80000"/>
              </a:lnSpc>
              <a:spcBef>
                <a:spcPts val="800"/>
              </a:spcBef>
              <a:spcAft>
                <a:spcPts val="0"/>
              </a:spcAft>
              <a:buClr>
                <a:schemeClr val="lt1"/>
              </a:buClr>
              <a:buSzPts val="1400"/>
              <a:buFont typeface="Arial"/>
              <a:buNone/>
            </a:pPr>
            <a:r>
              <a:rPr lang="en-US" sz="1400" b="0" i="0" u="none" strike="noStrike" cap="none" dirty="0">
                <a:solidFill>
                  <a:schemeClr val="lt1"/>
                </a:solidFill>
                <a:latin typeface="Oswald"/>
                <a:ea typeface="Oswald"/>
                <a:cs typeface="Oswald"/>
                <a:sym typeface="Oswald"/>
              </a:rPr>
              <a:t>NJ Disability Training for First Responders (State of New Jersey, 2008)</a:t>
            </a:r>
            <a:endParaRPr sz="1100" b="0" i="0" u="none" strike="noStrike" cap="none" dirty="0">
              <a:solidFill>
                <a:schemeClr val="lt1"/>
              </a:solidFill>
              <a:latin typeface="Oswald"/>
              <a:ea typeface="Oswald"/>
              <a:cs typeface="Oswald"/>
              <a:sym typeface="Oswald"/>
            </a:endParaRPr>
          </a:p>
          <a:p>
            <a:pPr marL="0" marR="0" lvl="0" indent="0" algn="l" rtl="0">
              <a:lnSpc>
                <a:spcPct val="80000"/>
              </a:lnSpc>
              <a:spcBef>
                <a:spcPts val="800"/>
              </a:spcBef>
              <a:spcAft>
                <a:spcPts val="0"/>
              </a:spcAft>
              <a:buClr>
                <a:schemeClr val="lt1"/>
              </a:buClr>
              <a:buSzPts val="1400"/>
              <a:buFont typeface="Arial"/>
              <a:buNone/>
            </a:pPr>
            <a:endParaRPr sz="1200" b="0" i="0" u="none" strike="noStrike" cap="none" dirty="0">
              <a:solidFill>
                <a:schemeClr val="lt1"/>
              </a:solidFill>
              <a:latin typeface="Oswald Light"/>
              <a:ea typeface="Oswald Light"/>
              <a:cs typeface="Oswald Light"/>
              <a:sym typeface="Oswald Light"/>
            </a:endParaRPr>
          </a:p>
          <a:p>
            <a:pPr marL="177800" marR="0" lvl="0" indent="-88900" algn="l" rtl="0">
              <a:lnSpc>
                <a:spcPct val="80000"/>
              </a:lnSpc>
              <a:spcBef>
                <a:spcPts val="800"/>
              </a:spcBef>
              <a:spcAft>
                <a:spcPts val="1600"/>
              </a:spcAft>
              <a:buClr>
                <a:schemeClr val="lt1"/>
              </a:buClr>
              <a:buSzPts val="1400"/>
              <a:buFont typeface="Arial"/>
              <a:buNone/>
            </a:pPr>
            <a:endParaRPr sz="1200" b="0" i="0" u="none" strike="noStrike" cap="none" dirty="0">
              <a:solidFill>
                <a:schemeClr val="lt1"/>
              </a:solidFill>
              <a:latin typeface="Oswald Light"/>
              <a:ea typeface="Oswald Light"/>
              <a:cs typeface="Oswald Light"/>
              <a:sym typeface="Oswald Light"/>
            </a:endParaRPr>
          </a:p>
        </p:txBody>
      </p:sp>
      <p:sp>
        <p:nvSpPr>
          <p:cNvPr id="2" name="Footer Placeholder 1">
            <a:extLst>
              <a:ext uri="{FF2B5EF4-FFF2-40B4-BE49-F238E27FC236}">
                <a16:creationId xmlns:a16="http://schemas.microsoft.com/office/drawing/2014/main" id="{E0D5DCA9-9D31-D9BA-434F-11BC679DF81E}"/>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5">
          <a:extLst>
            <a:ext uri="{FF2B5EF4-FFF2-40B4-BE49-F238E27FC236}">
              <a16:creationId xmlns:a16="http://schemas.microsoft.com/office/drawing/2014/main" id="{987B26AE-1659-9EAF-47E4-DD0D5F93AA7A}"/>
            </a:ext>
          </a:extLst>
        </p:cNvPr>
        <p:cNvGrpSpPr/>
        <p:nvPr/>
      </p:nvGrpSpPr>
      <p:grpSpPr>
        <a:xfrm>
          <a:off x="0" y="0"/>
          <a:ext cx="0" cy="0"/>
          <a:chOff x="0" y="0"/>
          <a:chExt cx="0" cy="0"/>
        </a:xfrm>
      </p:grpSpPr>
      <p:sp>
        <p:nvSpPr>
          <p:cNvPr id="476" name="Google Shape;476;p46">
            <a:extLst>
              <a:ext uri="{FF2B5EF4-FFF2-40B4-BE49-F238E27FC236}">
                <a16:creationId xmlns:a16="http://schemas.microsoft.com/office/drawing/2014/main" id="{25C048D7-B2E3-0779-95FC-292FF6CF7EE5}"/>
              </a:ext>
            </a:extLst>
          </p:cNvPr>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77" name="Google Shape;477;p46">
            <a:extLst>
              <a:ext uri="{FF2B5EF4-FFF2-40B4-BE49-F238E27FC236}">
                <a16:creationId xmlns:a16="http://schemas.microsoft.com/office/drawing/2014/main" id="{B4FE95E7-E27B-712F-C1A5-31238B63E5EF}"/>
              </a:ext>
            </a:extLst>
          </p:cNvPr>
          <p:cNvSpPr/>
          <p:nvPr/>
        </p:nvSpPr>
        <p:spPr>
          <a:xfrm>
            <a:off x="-1" y="1628078"/>
            <a:ext cx="9143999" cy="1887344"/>
          </a:xfrm>
          <a:prstGeom prst="rect">
            <a:avLst/>
          </a:prstGeom>
          <a:solidFill>
            <a:srgbClr val="666D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78" name="Google Shape;478;p46">
            <a:extLst>
              <a:ext uri="{FF2B5EF4-FFF2-40B4-BE49-F238E27FC236}">
                <a16:creationId xmlns:a16="http://schemas.microsoft.com/office/drawing/2014/main" id="{8BCEBB62-896C-2390-7957-D1EBA8DC2712}"/>
              </a:ext>
            </a:extLst>
          </p:cNvPr>
          <p:cNvSpPr txBox="1">
            <a:spLocks noGrp="1" noRot="1" noMove="1" noResize="1" noEditPoints="1" noAdjustHandles="1" noChangeArrowheads="1" noChangeShapeType="1"/>
          </p:cNvSpPr>
          <p:nvPr/>
        </p:nvSpPr>
        <p:spPr>
          <a:xfrm>
            <a:off x="3666744" y="1860700"/>
            <a:ext cx="1764470" cy="14221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200" b="0" i="0" u="none" strike="noStrike" cap="none" dirty="0">
                <a:solidFill>
                  <a:schemeClr val="lt1"/>
                </a:solidFill>
                <a:latin typeface="Oswald"/>
                <a:ea typeface="Oswald"/>
                <a:cs typeface="Oswald"/>
                <a:sym typeface="Oswald"/>
              </a:rPr>
              <a:t>Thank You!</a:t>
            </a:r>
            <a:endParaRPr sz="3200" b="0" i="0" u="none" strike="noStrike" cap="none" dirty="0">
              <a:solidFill>
                <a:schemeClr val="lt1"/>
              </a:solidFill>
              <a:latin typeface="Oswald"/>
              <a:ea typeface="Oswald"/>
              <a:cs typeface="Oswald"/>
              <a:sym typeface="Oswald"/>
            </a:endParaRPr>
          </a:p>
        </p:txBody>
      </p:sp>
      <p:pic>
        <p:nvPicPr>
          <p:cNvPr id="2" name="Picture 1">
            <a:extLst>
              <a:ext uri="{FF2B5EF4-FFF2-40B4-BE49-F238E27FC236}">
                <a16:creationId xmlns:a16="http://schemas.microsoft.com/office/drawing/2014/main" id="{992D4631-A5D7-853F-860C-0E27E94A6C24}"/>
              </a:ext>
            </a:extLst>
          </p:cNvPr>
          <p:cNvPicPr>
            <a:picLocks noGrp="1" noRot="1" noChangeAspect="1" noMove="1" noResize="1" noEditPoints="1" noAdjustHandles="1" noChangeArrowheads="1" noChangeShapeType="1" noCrop="1"/>
          </p:cNvPicPr>
          <p:nvPr/>
        </p:nvPicPr>
        <p:blipFill>
          <a:blip r:embed="rId3"/>
          <a:stretch>
            <a:fillRect/>
          </a:stretch>
        </p:blipFill>
        <p:spPr>
          <a:xfrm>
            <a:off x="505807" y="505027"/>
            <a:ext cx="3712786" cy="4133446"/>
          </a:xfrm>
          <a:prstGeom prst="rect">
            <a:avLst/>
          </a:prstGeom>
        </p:spPr>
      </p:pic>
      <p:pic>
        <p:nvPicPr>
          <p:cNvPr id="3" name="Picture 2">
            <a:extLst>
              <a:ext uri="{FF2B5EF4-FFF2-40B4-BE49-F238E27FC236}">
                <a16:creationId xmlns:a16="http://schemas.microsoft.com/office/drawing/2014/main" id="{852E6DC0-24ED-AB9F-79D7-0B8347A7D1C2}"/>
              </a:ext>
            </a:extLst>
          </p:cNvPr>
          <p:cNvPicPr>
            <a:picLocks noGrp="1" noRot="1" noChangeAspect="1" noMove="1" noResize="1" noEditPoints="1" noAdjustHandles="1" noChangeArrowheads="1" noChangeShapeType="1" noCrop="1"/>
          </p:cNvPicPr>
          <p:nvPr/>
        </p:nvPicPr>
        <p:blipFill>
          <a:blip r:embed="rId4"/>
          <a:stretch>
            <a:fillRect/>
          </a:stretch>
        </p:blipFill>
        <p:spPr>
          <a:xfrm>
            <a:off x="5431214" y="505027"/>
            <a:ext cx="3712786" cy="4133446"/>
          </a:xfrm>
          <a:prstGeom prst="rect">
            <a:avLst/>
          </a:prstGeom>
        </p:spPr>
      </p:pic>
      <p:sp>
        <p:nvSpPr>
          <p:cNvPr id="4" name="Google Shape;73;p2">
            <a:extLst>
              <a:ext uri="{FF2B5EF4-FFF2-40B4-BE49-F238E27FC236}">
                <a16:creationId xmlns:a16="http://schemas.microsoft.com/office/drawing/2014/main" id="{583CC7EB-7349-D5B6-F6B6-528C52021767}"/>
              </a:ext>
            </a:extLst>
          </p:cNvPr>
          <p:cNvSpPr txBox="1">
            <a:spLocks noGrp="1" noRot="1" noMove="1" noResize="1" noEditPoints="1" noAdjustHandles="1" noChangeArrowheads="1" noChangeShapeType="1"/>
          </p:cNvSpPr>
          <p:nvPr/>
        </p:nvSpPr>
        <p:spPr>
          <a:xfrm>
            <a:off x="0" y="4471026"/>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chemeClr val="lt1"/>
                </a:solidFill>
                <a:latin typeface="Oswald"/>
                <a:ea typeface="Oswald"/>
                <a:cs typeface="Oswald"/>
                <a:sym typeface="Oswald"/>
              </a:rPr>
              <a:t>PACT: Police Autism Community Training</a:t>
            </a:r>
          </a:p>
          <a:p>
            <a:pPr marL="0" marR="0" lvl="0" indent="0" algn="ctr" rtl="0">
              <a:lnSpc>
                <a:spcPct val="100000"/>
              </a:lnSpc>
              <a:spcBef>
                <a:spcPts val="0"/>
              </a:spcBef>
              <a:spcAft>
                <a:spcPts val="0"/>
              </a:spcAft>
              <a:buNone/>
            </a:pPr>
            <a:r>
              <a:rPr lang="en-US" sz="2000" dirty="0">
                <a:solidFill>
                  <a:schemeClr val="lt1"/>
                </a:solidFill>
                <a:latin typeface="Oswald"/>
                <a:sym typeface="Oswald"/>
              </a:rPr>
              <a:t>pact-austism.com</a:t>
            </a:r>
            <a:endParaRPr sz="2000" dirty="0"/>
          </a:p>
        </p:txBody>
      </p:sp>
    </p:spTree>
    <p:extLst>
      <p:ext uri="{BB962C8B-B14F-4D97-AF65-F5344CB8AC3E}">
        <p14:creationId xmlns:p14="http://schemas.microsoft.com/office/powerpoint/2010/main" val="321482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0" name="Google Shape;120;p6"/>
          <p:cNvSpPr txBox="1">
            <a:spLocks noGrp="1" noRot="1" noMove="1" noResize="1" noEditPoints="1" noAdjustHandles="1" noChangeArrowheads="1" noChangeShapeType="1"/>
          </p:cNvSpPr>
          <p:nvPr>
            <p:ph type="body" idx="1"/>
          </p:nvPr>
        </p:nvSpPr>
        <p:spPr>
          <a:xfrm>
            <a:off x="628650" y="1268016"/>
            <a:ext cx="3319507" cy="3263504"/>
          </a:xfrm>
          <a:prstGeom prst="rect">
            <a:avLst/>
          </a:prstGeom>
          <a:noFill/>
          <a:ln>
            <a:noFill/>
          </a:ln>
        </p:spPr>
        <p:txBody>
          <a:bodyPr spcFirstLastPara="1" wrap="square" lIns="68575" tIns="34275" rIns="68575" bIns="34275" anchor="t" anchorCtr="0">
            <a:noAutofit/>
          </a:bodyPr>
          <a:lstStyle/>
          <a:p>
            <a:pPr marL="6350" marR="0" lvl="0" indent="0" algn="l" rtl="0">
              <a:lnSpc>
                <a:spcPct val="100000"/>
              </a:lnSpc>
              <a:spcBef>
                <a:spcPts val="0"/>
              </a:spcBef>
              <a:spcAft>
                <a:spcPts val="0"/>
              </a:spcAft>
              <a:buClr>
                <a:schemeClr val="dk1"/>
              </a:buClr>
              <a:buSzPts val="2100"/>
              <a:buNone/>
            </a:pPr>
            <a:r>
              <a:rPr lang="en-US" sz="2200" u="none" strike="noStrike" cap="none" dirty="0">
                <a:solidFill>
                  <a:srgbClr val="7A7D82"/>
                </a:solidFill>
                <a:latin typeface="Oswald Light"/>
                <a:ea typeface="Oswald Light"/>
                <a:cs typeface="Oswald Light"/>
                <a:sym typeface="Oswald Light"/>
              </a:rPr>
              <a:t>**Pre-Survey**</a:t>
            </a:r>
            <a:endParaRPr sz="2200" dirty="0"/>
          </a:p>
          <a:p>
            <a:pPr marL="6350" marR="0" lvl="0" indent="0" algn="l" rtl="0">
              <a:lnSpc>
                <a:spcPct val="100000"/>
              </a:lnSpc>
              <a:spcBef>
                <a:spcPts val="0"/>
              </a:spcBef>
              <a:spcAft>
                <a:spcPts val="0"/>
              </a:spcAft>
              <a:buClr>
                <a:schemeClr val="dk1"/>
              </a:buClr>
              <a:buSzPts val="2100"/>
              <a:buNone/>
            </a:pPr>
            <a:endParaRPr sz="2200" u="none" strike="noStrike" cap="none" dirty="0">
              <a:solidFill>
                <a:schemeClr val="lt1"/>
              </a:solidFill>
              <a:latin typeface="Oswald Light"/>
              <a:ea typeface="Oswald Light"/>
              <a:cs typeface="Oswald Light"/>
              <a:sym typeface="Oswald Light"/>
            </a:endParaRPr>
          </a:p>
          <a:p>
            <a:pPr marL="6350" marR="0" lvl="0" indent="0" algn="l" rtl="0">
              <a:lnSpc>
                <a:spcPct val="100000"/>
              </a:lnSpc>
              <a:spcBef>
                <a:spcPts val="0"/>
              </a:spcBef>
              <a:spcAft>
                <a:spcPts val="0"/>
              </a:spcAft>
              <a:buClr>
                <a:schemeClr val="dk1"/>
              </a:buClr>
              <a:buSzPts val="2100"/>
              <a:buNone/>
            </a:pPr>
            <a:r>
              <a:rPr lang="en-US" sz="2200" u="none" strike="noStrike" cap="none" dirty="0">
                <a:solidFill>
                  <a:schemeClr val="lt1"/>
                </a:solidFill>
                <a:latin typeface="Oswald Light"/>
                <a:ea typeface="Oswald Light"/>
                <a:cs typeface="Oswald Light"/>
                <a:sym typeface="Oswald Light"/>
              </a:rPr>
              <a:t>• Definition &amp; History of Autism</a:t>
            </a:r>
            <a:endParaRPr sz="2200" dirty="0">
              <a:solidFill>
                <a:schemeClr val="lt1"/>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Characteristics </a:t>
            </a:r>
            <a:r>
              <a:rPr lang="en-US" sz="2200" u="none" strike="noStrike" cap="none" dirty="0">
                <a:solidFill>
                  <a:srgbClr val="7A7D82"/>
                </a:solidFill>
                <a:latin typeface="Oswald Light"/>
                <a:ea typeface="Oswald Light"/>
                <a:cs typeface="Oswald Light"/>
                <a:sym typeface="Oswald Light"/>
              </a:rPr>
              <a:t>of Autism</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Strategies</a:t>
            </a:r>
            <a:endParaRPr sz="2200" dirty="0">
              <a:solidFill>
                <a:srgbClr val="7A7D82"/>
              </a:solidFill>
              <a:latin typeface="Oswald Light"/>
              <a:ea typeface="Oswald Light"/>
              <a:cs typeface="Oswald Light"/>
              <a:sym typeface="Oswald Light"/>
            </a:endParaRPr>
          </a:p>
          <a:p>
            <a:pPr marL="6350" lvl="0" indent="0" algn="l" rtl="0">
              <a:lnSpc>
                <a:spcPct val="100000"/>
              </a:lnSpc>
              <a:spcBef>
                <a:spcPts val="800"/>
              </a:spcBef>
              <a:spcAft>
                <a:spcPts val="0"/>
              </a:spcAft>
              <a:buSzPts val="2100"/>
              <a:buNone/>
            </a:pPr>
            <a:r>
              <a:rPr lang="en-US" sz="2200" dirty="0">
                <a:solidFill>
                  <a:srgbClr val="7A7D82"/>
                </a:solidFill>
                <a:latin typeface="Oswald Light"/>
                <a:ea typeface="Oswald Light"/>
                <a:cs typeface="Oswald Light"/>
                <a:sym typeface="Oswald Light"/>
              </a:rPr>
              <a:t>• </a:t>
            </a:r>
            <a:r>
              <a:rPr lang="en-US" sz="2200" u="none" strike="noStrike" cap="none" dirty="0">
                <a:solidFill>
                  <a:srgbClr val="7A7D82"/>
                </a:solidFill>
                <a:latin typeface="Oswald Light"/>
                <a:ea typeface="Oswald Light"/>
                <a:cs typeface="Oswald Light"/>
                <a:sym typeface="Oswald Light"/>
              </a:rPr>
              <a:t>Resources</a:t>
            </a:r>
            <a:endParaRPr sz="2200" dirty="0"/>
          </a:p>
          <a:p>
            <a:pPr marL="6350" marR="0" lvl="0" indent="0" algn="l" rtl="0">
              <a:lnSpc>
                <a:spcPct val="100000"/>
              </a:lnSpc>
              <a:spcBef>
                <a:spcPts val="800"/>
              </a:spcBef>
              <a:spcAft>
                <a:spcPts val="0"/>
              </a:spcAft>
              <a:buClr>
                <a:schemeClr val="dk1"/>
              </a:buClr>
              <a:buSzPts val="2100"/>
              <a:buNone/>
            </a:pPr>
            <a:endParaRPr sz="2200" dirty="0">
              <a:solidFill>
                <a:srgbClr val="7A7D82"/>
              </a:solidFill>
              <a:latin typeface="Oswald Light"/>
              <a:ea typeface="Oswald Light"/>
              <a:cs typeface="Oswald Light"/>
              <a:sym typeface="Oswald Light"/>
            </a:endParaRPr>
          </a:p>
          <a:p>
            <a:pPr marL="6350" marR="0" lvl="0" indent="0" algn="l" rtl="0">
              <a:lnSpc>
                <a:spcPct val="100000"/>
              </a:lnSpc>
              <a:spcBef>
                <a:spcPts val="800"/>
              </a:spcBef>
              <a:spcAft>
                <a:spcPts val="0"/>
              </a:spcAft>
              <a:buClr>
                <a:schemeClr val="dk1"/>
              </a:buClr>
              <a:buSzPts val="2100"/>
              <a:buNone/>
            </a:pPr>
            <a:r>
              <a:rPr lang="en-US" sz="2200" dirty="0">
                <a:solidFill>
                  <a:srgbClr val="7A7D82"/>
                </a:solidFill>
                <a:latin typeface="Oswald Light"/>
                <a:ea typeface="Oswald Light"/>
                <a:cs typeface="Oswald Light"/>
                <a:sym typeface="Oswald Light"/>
              </a:rPr>
              <a:t>**Post-Survey**</a:t>
            </a:r>
            <a:endParaRPr sz="2200" dirty="0"/>
          </a:p>
          <a:p>
            <a:pPr marL="381000" marR="0" lvl="0" indent="-241300" algn="l" rtl="0">
              <a:lnSpc>
                <a:spcPct val="100000"/>
              </a:lnSpc>
              <a:spcBef>
                <a:spcPts val="2400"/>
              </a:spcBef>
              <a:spcAft>
                <a:spcPts val="0"/>
              </a:spcAft>
              <a:buClr>
                <a:schemeClr val="dk1"/>
              </a:buClr>
              <a:buSzPts val="2100"/>
              <a:buFont typeface="Calibri"/>
              <a:buNone/>
            </a:pPr>
            <a:endParaRPr sz="2000" dirty="0">
              <a:solidFill>
                <a:schemeClr val="lt1"/>
              </a:solidFill>
              <a:latin typeface="Oswald Light"/>
              <a:ea typeface="Oswald Light"/>
              <a:cs typeface="Oswald Light"/>
              <a:sym typeface="Oswald Light"/>
            </a:endParaRPr>
          </a:p>
          <a:p>
            <a:pPr marL="6350" marR="0" lvl="0" indent="0" algn="l" rtl="0">
              <a:lnSpc>
                <a:spcPct val="100000"/>
              </a:lnSpc>
              <a:spcBef>
                <a:spcPts val="2400"/>
              </a:spcBef>
              <a:spcAft>
                <a:spcPts val="1600"/>
              </a:spcAft>
              <a:buClr>
                <a:schemeClr val="dk1"/>
              </a:buClr>
              <a:buSzPts val="2100"/>
              <a:buNone/>
            </a:pPr>
            <a:endParaRPr sz="2000" dirty="0">
              <a:solidFill>
                <a:schemeClr val="lt1"/>
              </a:solidFill>
              <a:latin typeface="Oswald Light"/>
              <a:ea typeface="Oswald Light"/>
              <a:cs typeface="Oswald Light"/>
              <a:sym typeface="Oswald Light"/>
            </a:endParaRPr>
          </a:p>
        </p:txBody>
      </p:sp>
      <p:pic>
        <p:nvPicPr>
          <p:cNvPr id="2" name="Picture 1">
            <a:extLst>
              <a:ext uri="{FF2B5EF4-FFF2-40B4-BE49-F238E27FC236}">
                <a16:creationId xmlns:a16="http://schemas.microsoft.com/office/drawing/2014/main" id="{5D35D8C4-36D5-32C0-9B36-DA3FDEE9D9C9}"/>
              </a:ext>
            </a:extLst>
          </p:cNvPr>
          <p:cNvPicPr>
            <a:picLocks noGrp="1" noRot="1" noChangeAspect="1" noMove="1" noResize="1" noEditPoints="1" noAdjustHandles="1" noChangeArrowheads="1" noChangeShapeType="1" noCrop="1"/>
          </p:cNvPicPr>
          <p:nvPr/>
        </p:nvPicPr>
        <p:blipFill>
          <a:blip r:embed="rId3"/>
          <a:srcRect r="33582"/>
          <a:stretch>
            <a:fillRect/>
          </a:stretch>
        </p:blipFill>
        <p:spPr>
          <a:xfrm>
            <a:off x="4922297" y="505403"/>
            <a:ext cx="3709034" cy="4132694"/>
          </a:xfrm>
          <a:prstGeom prst="rect">
            <a:avLst/>
          </a:prstGeom>
        </p:spPr>
      </p:pic>
      <p:sp>
        <p:nvSpPr>
          <p:cNvPr id="3" name="Google Shape;184;p14">
            <a:extLst>
              <a:ext uri="{FF2B5EF4-FFF2-40B4-BE49-F238E27FC236}">
                <a16:creationId xmlns:a16="http://schemas.microsoft.com/office/drawing/2014/main" id="{F13A2115-DAC9-7038-F6C4-FFCE3AFB3B8E}"/>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Today’s Agenda</a:t>
            </a:r>
            <a:endParaRPr sz="3600" b="0" i="0" u="none" strike="noStrike" cap="none" dirty="0">
              <a:solidFill>
                <a:schemeClr val="lt1"/>
              </a:solidFill>
              <a:latin typeface="Oswald"/>
              <a:ea typeface="Oswald"/>
              <a:cs typeface="Oswald"/>
              <a:sym typeface="Oswald"/>
            </a:endParaRPr>
          </a:p>
        </p:txBody>
      </p:sp>
      <p:sp>
        <p:nvSpPr>
          <p:cNvPr id="4" name="Footer Placeholder 3">
            <a:extLst>
              <a:ext uri="{FF2B5EF4-FFF2-40B4-BE49-F238E27FC236}">
                <a16:creationId xmlns:a16="http://schemas.microsoft.com/office/drawing/2014/main" id="{0C8B22EC-DF87-F9D6-6495-D2868391964A}"/>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a:spLocks noGrp="1" noRot="1" noMove="1" noResize="1" noEditPoints="1" noAdjustHandles="1" noChangeArrowheads="1" noChangeShapeType="1"/>
          </p:cNvSpPr>
          <p:nvPr/>
        </p:nvSpPr>
        <p:spPr>
          <a:xfrm>
            <a:off x="0" y="-84815"/>
            <a:ext cx="9144000" cy="5313129"/>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8" name="Google Shape;128;p7"/>
          <p:cNvSpPr txBox="1">
            <a:spLocks noGrp="1" noRot="1" noMove="1" noResize="1" noEditPoints="1" noAdjustHandles="1" noChangeArrowheads="1" noChangeShapeType="1"/>
          </p:cNvSpPr>
          <p:nvPr/>
        </p:nvSpPr>
        <p:spPr>
          <a:xfrm>
            <a:off x="383774" y="2602434"/>
            <a:ext cx="8234133" cy="2541066"/>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Clr>
                <a:schemeClr val="dk1"/>
              </a:buClr>
              <a:buSzPts val="2100"/>
              <a:buFont typeface="Arial"/>
              <a:buNone/>
            </a:pPr>
            <a:r>
              <a:rPr lang="en-US" sz="2400" b="0" i="0" u="none" strike="noStrike" cap="none" dirty="0">
                <a:solidFill>
                  <a:schemeClr val="lt1"/>
                </a:solidFill>
                <a:latin typeface="Oswald Light" panose="00000400000000000000" pitchFamily="2" charset="0"/>
                <a:ea typeface="Oswald"/>
                <a:cs typeface="Oswald"/>
                <a:sym typeface="Oswald"/>
              </a:rPr>
              <a:t>• </a:t>
            </a:r>
            <a:r>
              <a:rPr lang="en-US" sz="2000" b="0" i="0" u="none" strike="noStrike" cap="none" dirty="0">
                <a:solidFill>
                  <a:schemeClr val="lt1"/>
                </a:solidFill>
                <a:latin typeface="Oswald Light" panose="00000400000000000000" pitchFamily="2" charset="0"/>
                <a:ea typeface="Oswald"/>
                <a:cs typeface="Oswald"/>
                <a:sym typeface="Oswald"/>
              </a:rPr>
              <a:t>Aspergers</a:t>
            </a:r>
          </a:p>
          <a:p>
            <a:pPr marL="0" marR="0" lvl="0" indent="0" rtl="0">
              <a:spcBef>
                <a:spcPts val="0"/>
              </a:spcBef>
              <a:spcAft>
                <a:spcPts val="0"/>
              </a:spcAft>
              <a:buClr>
                <a:schemeClr val="dk1"/>
              </a:buClr>
              <a:buSzPts val="2100"/>
              <a:buFont typeface="Arial"/>
              <a:buNone/>
            </a:pPr>
            <a:r>
              <a:rPr lang="en-US" sz="2000" dirty="0">
                <a:solidFill>
                  <a:schemeClr val="lt1"/>
                </a:solidFill>
                <a:latin typeface="Oswald Light" panose="00000400000000000000" pitchFamily="2" charset="0"/>
                <a:ea typeface="Oswald"/>
                <a:cs typeface="Oswald"/>
                <a:sym typeface="Oswald"/>
              </a:rPr>
              <a:t>•  Autism Spectrum Disorder (ASD)</a:t>
            </a:r>
          </a:p>
          <a:p>
            <a:pPr marL="0" marR="0" lvl="0" indent="0" rtl="0">
              <a:spcBef>
                <a:spcPts val="0"/>
              </a:spcBef>
              <a:spcAft>
                <a:spcPts val="0"/>
              </a:spcAft>
              <a:buClr>
                <a:schemeClr val="dk1"/>
              </a:buClr>
              <a:buSzPts val="2100"/>
              <a:buFont typeface="Arial"/>
              <a:buNone/>
            </a:pPr>
            <a:r>
              <a:rPr kumimoji="0" lang="en-US" sz="2000" b="0" i="0" u="none" strike="noStrike" kern="0" cap="none" spc="0" normalizeH="0" baseline="0" noProof="0" dirty="0">
                <a:ln>
                  <a:noFill/>
                </a:ln>
                <a:solidFill>
                  <a:srgbClr val="FFFFFF"/>
                </a:solidFill>
                <a:effectLst/>
                <a:uLnTx/>
                <a:uFillTx/>
                <a:latin typeface="Oswald Light" panose="00000400000000000000" pitchFamily="2" charset="0"/>
                <a:ea typeface="Oswald"/>
                <a:cs typeface="Oswald"/>
                <a:sym typeface="Oswald"/>
              </a:rPr>
              <a:t>•  </a:t>
            </a:r>
            <a:r>
              <a:rPr lang="en-US" sz="2000" dirty="0">
                <a:solidFill>
                  <a:schemeClr val="lt1"/>
                </a:solidFill>
                <a:latin typeface="Oswald Light" panose="00000400000000000000" pitchFamily="2" charset="0"/>
                <a:ea typeface="Oswald"/>
                <a:cs typeface="Oswald"/>
                <a:sym typeface="Oswald"/>
              </a:rPr>
              <a:t>Autistic</a:t>
            </a:r>
          </a:p>
          <a:p>
            <a:pPr marL="0" marR="0" lvl="0" indent="0" rtl="0">
              <a:spcBef>
                <a:spcPts val="0"/>
              </a:spcBef>
              <a:spcAft>
                <a:spcPts val="0"/>
              </a:spcAft>
              <a:buClr>
                <a:schemeClr val="dk1"/>
              </a:buClr>
              <a:buSzPts val="2100"/>
              <a:buFont typeface="Arial"/>
              <a:buNone/>
            </a:pPr>
            <a:r>
              <a:rPr lang="en-US" sz="2000" dirty="0">
                <a:solidFill>
                  <a:schemeClr val="lt1"/>
                </a:solidFill>
                <a:latin typeface="Oswald Light" panose="00000400000000000000" pitchFamily="2" charset="0"/>
                <a:ea typeface="Oswald"/>
                <a:cs typeface="Oswald"/>
                <a:sym typeface="Oswald"/>
              </a:rPr>
              <a:t>•  Asperger’s/Asperger syndrome</a:t>
            </a:r>
          </a:p>
          <a:p>
            <a:pPr marL="0" marR="0" lvl="0" indent="0" rtl="0">
              <a:spcBef>
                <a:spcPts val="0"/>
              </a:spcBef>
              <a:spcAft>
                <a:spcPts val="0"/>
              </a:spcAft>
              <a:buClr>
                <a:schemeClr val="dk1"/>
              </a:buClr>
              <a:buSzPts val="2100"/>
              <a:buFont typeface="Arial"/>
              <a:buNone/>
            </a:pPr>
            <a:r>
              <a:rPr lang="en-US" sz="2000" dirty="0">
                <a:solidFill>
                  <a:schemeClr val="lt1"/>
                </a:solidFill>
                <a:latin typeface="Oswald Light" panose="00000400000000000000" pitchFamily="2" charset="0"/>
                <a:ea typeface="Oswald"/>
                <a:cs typeface="Oswald"/>
                <a:sym typeface="Oswald"/>
              </a:rPr>
              <a:t>•  Neurodivergent</a:t>
            </a:r>
          </a:p>
          <a:p>
            <a:pPr marL="0" marR="0" lvl="0" indent="0" rtl="0">
              <a:spcBef>
                <a:spcPts val="0"/>
              </a:spcBef>
              <a:spcAft>
                <a:spcPts val="0"/>
              </a:spcAft>
              <a:buClr>
                <a:schemeClr val="dk1"/>
              </a:buClr>
              <a:buSzPts val="2100"/>
              <a:buFont typeface="Arial"/>
              <a:buNone/>
            </a:pPr>
            <a:r>
              <a:rPr lang="en-US" sz="2000" dirty="0">
                <a:solidFill>
                  <a:schemeClr val="lt1"/>
                </a:solidFill>
                <a:latin typeface="Oswald Light" panose="00000400000000000000" pitchFamily="2" charset="0"/>
                <a:ea typeface="Oswald"/>
                <a:cs typeface="Oswald"/>
                <a:sym typeface="Oswald"/>
              </a:rPr>
              <a:t>•</a:t>
            </a:r>
            <a:r>
              <a:rPr lang="en-US" sz="2000" dirty="0">
                <a:solidFill>
                  <a:schemeClr val="lt1"/>
                </a:solidFill>
                <a:latin typeface="Oswald"/>
                <a:ea typeface="Oswald"/>
                <a:cs typeface="Oswald"/>
                <a:sym typeface="Oswald"/>
              </a:rPr>
              <a:t>  </a:t>
            </a:r>
            <a:r>
              <a:rPr lang="en-US" sz="2000" dirty="0">
                <a:solidFill>
                  <a:schemeClr val="lt1"/>
                </a:solidFill>
                <a:latin typeface="Oswald Light" panose="00000400000000000000" pitchFamily="2" charset="0"/>
                <a:ea typeface="Oswald"/>
                <a:cs typeface="Oswald"/>
                <a:sym typeface="Oswald"/>
              </a:rPr>
              <a:t>On the Autism Spectrum</a:t>
            </a:r>
          </a:p>
          <a:p>
            <a:pPr marL="0" marR="0" lvl="0" indent="0" rtl="0">
              <a:spcBef>
                <a:spcPts val="0"/>
              </a:spcBef>
              <a:spcAft>
                <a:spcPts val="0"/>
              </a:spcAft>
              <a:buClr>
                <a:schemeClr val="dk1"/>
              </a:buClr>
              <a:buSzPts val="2100"/>
              <a:buFont typeface="Arial"/>
              <a:buNone/>
            </a:pPr>
            <a:r>
              <a:rPr lang="en-US" sz="2000" dirty="0">
                <a:solidFill>
                  <a:schemeClr val="lt1"/>
                </a:solidFill>
                <a:latin typeface="Oswald Light" panose="00000400000000000000" pitchFamily="2" charset="0"/>
                <a:ea typeface="Oswald"/>
                <a:cs typeface="Oswald"/>
                <a:sym typeface="Oswald"/>
              </a:rPr>
              <a:t>•  Pervasive Developmental Disorder (</a:t>
            </a:r>
            <a:r>
              <a:rPr lang="en-US" sz="2000" dirty="0" err="1">
                <a:solidFill>
                  <a:schemeClr val="lt1"/>
                </a:solidFill>
                <a:latin typeface="Oswald Light" panose="00000400000000000000" pitchFamily="2" charset="0"/>
                <a:ea typeface="Oswald"/>
                <a:cs typeface="Oswald"/>
                <a:sym typeface="Oswald"/>
              </a:rPr>
              <a:t>PDD</a:t>
            </a:r>
            <a:r>
              <a:rPr lang="en-US" sz="2000" dirty="0">
                <a:solidFill>
                  <a:schemeClr val="lt1"/>
                </a:solidFill>
                <a:latin typeface="Oswald Light" panose="00000400000000000000" pitchFamily="2" charset="0"/>
                <a:ea typeface="Oswald"/>
                <a:cs typeface="Oswald"/>
                <a:sym typeface="Oswald"/>
              </a:rPr>
              <a:t>)</a:t>
            </a:r>
          </a:p>
          <a:p>
            <a:pPr marL="0" marR="0" lvl="0" indent="0" rtl="0">
              <a:lnSpc>
                <a:spcPct val="100000"/>
              </a:lnSpc>
              <a:spcBef>
                <a:spcPts val="0"/>
              </a:spcBef>
              <a:spcAft>
                <a:spcPts val="0"/>
              </a:spcAft>
              <a:buClr>
                <a:schemeClr val="dk1"/>
              </a:buClr>
              <a:buSzPts val="2100"/>
              <a:buFont typeface="Arial"/>
              <a:buNone/>
            </a:pPr>
            <a:endParaRPr lang="en-US" sz="2400" dirty="0">
              <a:solidFill>
                <a:schemeClr val="lt1"/>
              </a:solidFill>
              <a:latin typeface="Oswald"/>
              <a:ea typeface="Oswald"/>
              <a:cs typeface="Oswald"/>
              <a:sym typeface="Oswald"/>
            </a:endParaRPr>
          </a:p>
          <a:p>
            <a:pPr marL="0" marR="0" lvl="0" indent="0" rtl="0">
              <a:lnSpc>
                <a:spcPct val="100000"/>
              </a:lnSpc>
              <a:spcBef>
                <a:spcPts val="0"/>
              </a:spcBef>
              <a:spcAft>
                <a:spcPts val="0"/>
              </a:spcAft>
              <a:buClr>
                <a:schemeClr val="dk1"/>
              </a:buClr>
              <a:buSzPts val="2100"/>
              <a:buFont typeface="Arial"/>
              <a:buNone/>
            </a:pPr>
            <a:endParaRPr lang="en-US" sz="2400" b="0" i="0" u="none" strike="noStrike" cap="none" dirty="0">
              <a:solidFill>
                <a:schemeClr val="lt1"/>
              </a:solidFill>
              <a:latin typeface="Oswald"/>
              <a:ea typeface="Oswald"/>
              <a:cs typeface="Oswald"/>
              <a:sym typeface="Oswald"/>
            </a:endParaRPr>
          </a:p>
        </p:txBody>
      </p:sp>
      <p:pic>
        <p:nvPicPr>
          <p:cNvPr id="132" name="Google Shape;132;p7"/>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2320359" y="1301216"/>
            <a:ext cx="4503282" cy="1304207"/>
          </a:xfrm>
          <a:prstGeom prst="rect">
            <a:avLst/>
          </a:prstGeom>
          <a:noFill/>
          <a:ln>
            <a:noFill/>
          </a:ln>
        </p:spPr>
      </p:pic>
      <p:sp>
        <p:nvSpPr>
          <p:cNvPr id="6" name="Google Shape;184;p14">
            <a:extLst>
              <a:ext uri="{FF2B5EF4-FFF2-40B4-BE49-F238E27FC236}">
                <a16:creationId xmlns:a16="http://schemas.microsoft.com/office/drawing/2014/main" id="{4AE4D0DD-15E4-F009-35E3-624945DB09FB}"/>
              </a:ext>
            </a:extLst>
          </p:cNvPr>
          <p:cNvSpPr txBox="1">
            <a:spLocks noGrp="1" noRot="1" noMove="1" noResize="1" noEditPoints="1" noAdjustHandles="1" noChangeArrowheads="1" noChangeShapeType="1"/>
          </p:cNvSpPr>
          <p:nvPr/>
        </p:nvSpPr>
        <p:spPr>
          <a:xfrm>
            <a:off x="383774" y="-1"/>
            <a:ext cx="7789382" cy="1301217"/>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Autism</a:t>
            </a:r>
          </a:p>
          <a:p>
            <a:pPr marL="0" marR="0" lvl="0" indent="0" algn="l" rtl="0">
              <a:spcBef>
                <a:spcPts val="0"/>
              </a:spcBef>
              <a:spcAft>
                <a:spcPts val="0"/>
              </a:spcAft>
              <a:buClr>
                <a:schemeClr val="dk1"/>
              </a:buClr>
              <a:buSzPts val="3300"/>
              <a:buFont typeface="Calibri"/>
              <a:buNone/>
            </a:pPr>
            <a:r>
              <a:rPr lang="en-US" sz="1800" b="0" i="0" u="none" strike="noStrike" cap="none" dirty="0">
                <a:solidFill>
                  <a:schemeClr val="lt1"/>
                </a:solidFill>
                <a:latin typeface="Oswald"/>
                <a:ea typeface="Oswald"/>
                <a:cs typeface="Oswald"/>
                <a:sym typeface="Oswald"/>
              </a:rPr>
              <a:t>Different terms you may hear for the same neurodevelopmental difference</a:t>
            </a:r>
            <a:endParaRPr sz="1800" b="0" i="0" u="none" strike="noStrike" cap="none" dirty="0">
              <a:solidFill>
                <a:schemeClr val="lt1"/>
              </a:solidFill>
              <a:latin typeface="Oswald"/>
              <a:ea typeface="Oswald"/>
              <a:cs typeface="Oswald"/>
              <a:sym typeface="Oswald"/>
            </a:endParaRPr>
          </a:p>
        </p:txBody>
      </p:sp>
      <p:sp>
        <p:nvSpPr>
          <p:cNvPr id="2" name="Footer Placeholder 1">
            <a:extLst>
              <a:ext uri="{FF2B5EF4-FFF2-40B4-BE49-F238E27FC236}">
                <a16:creationId xmlns:a16="http://schemas.microsoft.com/office/drawing/2014/main" id="{69083894-DF22-9005-9BB3-2D31554B3F14}"/>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40" name="Google Shape;140;p8"/>
          <p:cNvSpPr txBox="1">
            <a:spLocks noGrp="1"/>
          </p:cNvSpPr>
          <p:nvPr>
            <p:ph type="body" idx="1"/>
          </p:nvPr>
        </p:nvSpPr>
        <p:spPr>
          <a:xfrm>
            <a:off x="383774" y="1164920"/>
            <a:ext cx="8760226" cy="3978579"/>
          </a:xfrm>
          <a:prstGeom prst="rect">
            <a:avLst/>
          </a:prstGeom>
          <a:noFill/>
          <a:ln>
            <a:noFill/>
          </a:ln>
        </p:spPr>
        <p:txBody>
          <a:bodyPr spcFirstLastPara="1" wrap="square" lIns="68575" tIns="34275" rIns="68575" bIns="34275" anchor="t" anchorCtr="0">
            <a:noAutofit/>
          </a:bodyPr>
          <a:lstStyle/>
          <a:p>
            <a:pPr marL="349250" lvl="0" indent="-342900" algn="l" rtl="0">
              <a:lnSpc>
                <a:spcPct val="100000"/>
              </a:lnSpc>
              <a:spcBef>
                <a:spcPts val="0"/>
              </a:spcBef>
              <a:spcAft>
                <a:spcPts val="0"/>
              </a:spcAft>
              <a:buClr>
                <a:schemeClr val="lt1"/>
              </a:buClr>
              <a:buSzPts val="2100"/>
              <a:buChar char="•"/>
            </a:pPr>
            <a:r>
              <a:rPr lang="en-US" sz="2400" u="none" strike="noStrike" cap="none" dirty="0">
                <a:solidFill>
                  <a:schemeClr val="lt1"/>
                </a:solidFill>
                <a:latin typeface="Oswald Light"/>
                <a:ea typeface="Oswald Light"/>
                <a:cs typeface="Oswald Light"/>
                <a:sym typeface="Oswald Light"/>
              </a:rPr>
              <a:t>Causes differences in the way the brain processes information</a:t>
            </a:r>
            <a:endParaRPr sz="1200" dirty="0">
              <a:solidFill>
                <a:schemeClr val="lt1"/>
              </a:solidFill>
              <a:latin typeface="Oswald Light"/>
              <a:ea typeface="Oswald Light"/>
              <a:cs typeface="Oswald Light"/>
              <a:sym typeface="Oswald Light"/>
            </a:endParaRPr>
          </a:p>
          <a:p>
            <a:pPr marL="349250" lvl="0" indent="-342900" algn="l" rtl="0">
              <a:lnSpc>
                <a:spcPct val="100000"/>
              </a:lnSpc>
              <a:spcBef>
                <a:spcPts val="800"/>
              </a:spcBef>
              <a:spcAft>
                <a:spcPts val="0"/>
              </a:spcAft>
              <a:buClr>
                <a:schemeClr val="lt1"/>
              </a:buClr>
              <a:buSzPts val="2100"/>
              <a:buChar char="•"/>
            </a:pPr>
            <a:r>
              <a:rPr lang="en-US" sz="2400" u="none" strike="noStrike" cap="none" dirty="0">
                <a:solidFill>
                  <a:schemeClr val="lt1"/>
                </a:solidFill>
                <a:latin typeface="Oswald Light"/>
                <a:ea typeface="Oswald Light"/>
                <a:cs typeface="Oswald Light"/>
                <a:sym typeface="Oswald Light"/>
              </a:rPr>
              <a:t>Affects how </a:t>
            </a:r>
            <a:r>
              <a:rPr lang="en-US" sz="2400" dirty="0">
                <a:solidFill>
                  <a:schemeClr val="lt1"/>
                </a:solidFill>
                <a:latin typeface="Oswald Light"/>
                <a:ea typeface="Oswald Light"/>
                <a:cs typeface="Oswald Light"/>
                <a:sym typeface="Oswald Light"/>
              </a:rPr>
              <a:t>individuals use and understand l</a:t>
            </a:r>
            <a:r>
              <a:rPr lang="en-US" sz="2400" u="none" strike="noStrike" cap="none" dirty="0">
                <a:solidFill>
                  <a:schemeClr val="lt1"/>
                </a:solidFill>
                <a:latin typeface="Oswald Light"/>
                <a:ea typeface="Oswald Light"/>
                <a:cs typeface="Oswald Light"/>
                <a:sym typeface="Oswald Light"/>
              </a:rPr>
              <a:t>anguage to interact and communicate with people</a:t>
            </a:r>
            <a:endParaRPr sz="1200" dirty="0">
              <a:solidFill>
                <a:schemeClr val="lt1"/>
              </a:solidFill>
              <a:latin typeface="Oswald Light"/>
              <a:ea typeface="Oswald Light"/>
              <a:cs typeface="Oswald Light"/>
              <a:sym typeface="Oswald Light"/>
            </a:endParaRPr>
          </a:p>
          <a:p>
            <a:pPr marL="349250" lvl="0" indent="-342900" algn="l" rtl="0">
              <a:lnSpc>
                <a:spcPct val="100000"/>
              </a:lnSpc>
              <a:spcBef>
                <a:spcPts val="800"/>
              </a:spcBef>
              <a:spcAft>
                <a:spcPts val="0"/>
              </a:spcAft>
              <a:buClr>
                <a:schemeClr val="lt1"/>
              </a:buClr>
              <a:buSzPts val="2100"/>
              <a:buChar char="•"/>
            </a:pPr>
            <a:r>
              <a:rPr lang="en-US" sz="2400" dirty="0">
                <a:solidFill>
                  <a:schemeClr val="lt1"/>
                </a:solidFill>
                <a:latin typeface="Oswald Light"/>
                <a:ea typeface="Oswald Light"/>
                <a:cs typeface="Oswald Light"/>
                <a:sym typeface="Oswald Light"/>
              </a:rPr>
              <a:t>Is a</a:t>
            </a:r>
            <a:r>
              <a:rPr lang="en-US" sz="2400" u="none" strike="noStrike" cap="none" dirty="0">
                <a:solidFill>
                  <a:schemeClr val="lt1"/>
                </a:solidFill>
                <a:latin typeface="Oswald Light"/>
                <a:ea typeface="Oswald Light"/>
                <a:cs typeface="Oswald Light"/>
                <a:sym typeface="Oswald Light"/>
              </a:rPr>
              <a:t> </a:t>
            </a:r>
            <a:r>
              <a:rPr lang="en-US" sz="2400" dirty="0">
                <a:solidFill>
                  <a:schemeClr val="lt1"/>
                </a:solidFill>
                <a:latin typeface="Oswald Light"/>
                <a:ea typeface="Oswald Light"/>
                <a:cs typeface="Oswald Light"/>
                <a:sym typeface="Oswald Light"/>
              </a:rPr>
              <a:t>‘h</a:t>
            </a:r>
            <a:r>
              <a:rPr lang="en-US" sz="2400" u="none" strike="noStrike" cap="none" dirty="0">
                <a:solidFill>
                  <a:schemeClr val="lt1"/>
                </a:solidFill>
                <a:latin typeface="Oswald Light"/>
                <a:ea typeface="Oswald Light"/>
                <a:cs typeface="Oswald Light"/>
                <a:sym typeface="Oswald Light"/>
              </a:rPr>
              <a:t>idden</a:t>
            </a:r>
            <a:r>
              <a:rPr lang="en-US" sz="2400" dirty="0">
                <a:solidFill>
                  <a:schemeClr val="lt1"/>
                </a:solidFill>
                <a:latin typeface="Oswald Light"/>
                <a:ea typeface="Oswald Light"/>
                <a:cs typeface="Oswald Light"/>
                <a:sym typeface="Oswald Light"/>
              </a:rPr>
              <a:t>’</a:t>
            </a:r>
            <a:r>
              <a:rPr lang="en-US" sz="2400" u="none" strike="noStrike" cap="none" dirty="0">
                <a:solidFill>
                  <a:schemeClr val="lt1"/>
                </a:solidFill>
                <a:latin typeface="Oswald Light"/>
                <a:ea typeface="Oswald Light"/>
                <a:cs typeface="Oswald Light"/>
                <a:sym typeface="Oswald Light"/>
              </a:rPr>
              <a:t> disability for some - has no physical characteristics</a:t>
            </a:r>
            <a:endParaRPr sz="1200" dirty="0">
              <a:solidFill>
                <a:schemeClr val="lt1"/>
              </a:solidFill>
              <a:latin typeface="Oswald Light"/>
              <a:ea typeface="Oswald Light"/>
              <a:cs typeface="Oswald Light"/>
              <a:sym typeface="Oswald Light"/>
            </a:endParaRPr>
          </a:p>
          <a:p>
            <a:pPr marL="349250" lvl="0" indent="-342900" algn="l" rtl="0">
              <a:lnSpc>
                <a:spcPct val="100000"/>
              </a:lnSpc>
              <a:spcBef>
                <a:spcPts val="800"/>
              </a:spcBef>
              <a:spcAft>
                <a:spcPts val="0"/>
              </a:spcAft>
              <a:buClr>
                <a:schemeClr val="lt1"/>
              </a:buClr>
              <a:buSzPts val="2100"/>
              <a:buChar char="•"/>
            </a:pPr>
            <a:r>
              <a:rPr lang="en-US" sz="2400" u="none" strike="noStrike" cap="none" dirty="0">
                <a:solidFill>
                  <a:schemeClr val="lt1"/>
                </a:solidFill>
                <a:latin typeface="Oswald Light"/>
                <a:ea typeface="Oswald Light"/>
                <a:cs typeface="Oswald Light"/>
                <a:sym typeface="Oswald Light"/>
              </a:rPr>
              <a:t>Not a mental illness  - a developmental disorder</a:t>
            </a:r>
          </a:p>
          <a:p>
            <a:pPr marL="349250" lvl="0" indent="-342900" algn="l" rtl="0">
              <a:lnSpc>
                <a:spcPct val="100000"/>
              </a:lnSpc>
              <a:spcBef>
                <a:spcPts val="800"/>
              </a:spcBef>
              <a:spcAft>
                <a:spcPts val="0"/>
              </a:spcAft>
              <a:buClr>
                <a:schemeClr val="lt1"/>
              </a:buClr>
              <a:buSzPts val="2100"/>
              <a:buChar char="•"/>
            </a:pPr>
            <a:r>
              <a:rPr lang="en-US" sz="2400" dirty="0">
                <a:solidFill>
                  <a:schemeClr val="lt1"/>
                </a:solidFill>
                <a:latin typeface="Oswald Light"/>
                <a:ea typeface="Oswald Light"/>
                <a:cs typeface="Oswald Light"/>
                <a:sym typeface="Oswald Light"/>
              </a:rPr>
              <a:t>Known as a spectrum disorder - a wide range of symptoms and their severity</a:t>
            </a:r>
            <a:endParaRPr sz="2400" u="none" strike="noStrike" cap="none" dirty="0">
              <a:solidFill>
                <a:schemeClr val="lt1"/>
              </a:solidFill>
              <a:latin typeface="Oswald Light"/>
              <a:ea typeface="Oswald Light"/>
              <a:cs typeface="Oswald Light"/>
              <a:sym typeface="Oswald Light"/>
            </a:endParaRPr>
          </a:p>
          <a:p>
            <a:pPr marL="349250" lvl="0" indent="-342900" algn="l" rtl="0">
              <a:lnSpc>
                <a:spcPct val="100000"/>
              </a:lnSpc>
              <a:spcBef>
                <a:spcPts val="800"/>
              </a:spcBef>
              <a:spcAft>
                <a:spcPts val="0"/>
              </a:spcAft>
              <a:buClr>
                <a:schemeClr val="lt1"/>
              </a:buClr>
              <a:buSzPts val="2100"/>
              <a:buChar char="•"/>
            </a:pPr>
            <a:r>
              <a:rPr lang="en-US" sz="2400" dirty="0">
                <a:solidFill>
                  <a:schemeClr val="lt1"/>
                </a:solidFill>
                <a:latin typeface="Oswald Light"/>
                <a:ea typeface="Oswald Light"/>
                <a:cs typeface="Oswald Light"/>
                <a:sym typeface="Oswald Light"/>
              </a:rPr>
              <a:t>Knows no bias – affects all races, ethnicities, socioeconomic groups</a:t>
            </a:r>
            <a:endParaRPr sz="2400" dirty="0">
              <a:solidFill>
                <a:schemeClr val="lt1"/>
              </a:solidFill>
              <a:latin typeface="Oswald Light"/>
              <a:ea typeface="Oswald Light"/>
              <a:cs typeface="Oswald Light"/>
              <a:sym typeface="Oswald Light"/>
            </a:endParaRPr>
          </a:p>
          <a:p>
            <a:pPr marL="349250" lvl="0">
              <a:lnSpc>
                <a:spcPct val="100000"/>
              </a:lnSpc>
              <a:buClr>
                <a:schemeClr val="lt1"/>
              </a:buClr>
              <a:buSzPts val="2400"/>
              <a:buFont typeface="Oswald Light"/>
              <a:buChar char="•"/>
            </a:pPr>
            <a:r>
              <a:rPr lang="en-US" sz="2400" dirty="0">
                <a:solidFill>
                  <a:schemeClr val="lt1"/>
                </a:solidFill>
                <a:latin typeface="Oswald Light"/>
                <a:ea typeface="Oswald Light"/>
                <a:cs typeface="Oswald Light"/>
                <a:sym typeface="Oswald Light"/>
              </a:rPr>
              <a:t>1 in 31 (3.2%) as of 2025 </a:t>
            </a:r>
            <a:r>
              <a:rPr lang="en-US" sz="1600" dirty="0">
                <a:solidFill>
                  <a:srgbClr val="FFFFFF"/>
                </a:solidFill>
                <a:latin typeface="Oswald"/>
                <a:ea typeface="Oswald"/>
                <a:cs typeface="Oswald"/>
                <a:sym typeface="Oswald"/>
              </a:rPr>
              <a:t>– </a:t>
            </a:r>
            <a:r>
              <a:rPr lang="en-US" sz="1200" dirty="0">
                <a:solidFill>
                  <a:srgbClr val="FFFFFF"/>
                </a:solidFill>
                <a:latin typeface="Oswald"/>
                <a:ea typeface="Oswald"/>
                <a:cs typeface="Oswald"/>
                <a:sym typeface="Oswald"/>
              </a:rPr>
              <a:t>cdc.gov</a:t>
            </a:r>
            <a:endParaRPr sz="2800" u="none" strike="noStrike" cap="none" dirty="0">
              <a:solidFill>
                <a:schemeClr val="lt1"/>
              </a:solidFill>
              <a:latin typeface="Oswald Light"/>
              <a:ea typeface="Oswald Light"/>
              <a:cs typeface="Oswald Light"/>
              <a:sym typeface="Oswald Light"/>
            </a:endParaRPr>
          </a:p>
        </p:txBody>
      </p:sp>
      <p:sp>
        <p:nvSpPr>
          <p:cNvPr id="2" name="Google Shape;184;p14">
            <a:extLst>
              <a:ext uri="{FF2B5EF4-FFF2-40B4-BE49-F238E27FC236}">
                <a16:creationId xmlns:a16="http://schemas.microsoft.com/office/drawing/2014/main" id="{95BF51B1-43A4-549D-429E-95586D4929EB}"/>
              </a:ext>
            </a:extLst>
          </p:cNvPr>
          <p:cNvSpPr txBox="1">
            <a:spLocks noGrp="1" noRot="1" noMove="1" noResize="1" noEditPoints="1" noAdjustHandles="1" noChangeArrowheads="1" noChangeShapeType="1"/>
          </p:cNvSpPr>
          <p:nvPr/>
        </p:nvSpPr>
        <p:spPr>
          <a:xfrm>
            <a:off x="383774" y="-1"/>
            <a:ext cx="7789382" cy="109791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600" b="0" i="0" u="none" strike="noStrike" cap="none" dirty="0">
                <a:solidFill>
                  <a:schemeClr val="lt1"/>
                </a:solidFill>
                <a:latin typeface="Oswald"/>
                <a:ea typeface="Oswald"/>
                <a:cs typeface="Oswald"/>
                <a:sym typeface="Oswald"/>
              </a:rPr>
              <a:t>Autism</a:t>
            </a:r>
            <a:endParaRPr sz="3600" b="0" i="0" u="none" strike="noStrike" cap="none" dirty="0">
              <a:solidFill>
                <a:schemeClr val="lt1"/>
              </a:solidFill>
              <a:latin typeface="Oswald"/>
              <a:ea typeface="Oswald"/>
              <a:cs typeface="Oswald"/>
              <a:sym typeface="Oswald"/>
            </a:endParaRPr>
          </a:p>
        </p:txBody>
      </p:sp>
      <p:sp>
        <p:nvSpPr>
          <p:cNvPr id="3" name="Footer Placeholder 2">
            <a:extLst>
              <a:ext uri="{FF2B5EF4-FFF2-40B4-BE49-F238E27FC236}">
                <a16:creationId xmlns:a16="http://schemas.microsoft.com/office/drawing/2014/main" id="{9A9CA878-C4DE-6762-8779-32FE039CAC78}"/>
              </a:ext>
            </a:extLst>
          </p:cNvPr>
          <p:cNvSpPr>
            <a:spLocks noGrp="1" noRot="1" noMove="1" noResize="1" noEditPoints="1" noAdjustHandles="1" noChangeArrowheads="1" noChangeShapeType="1"/>
          </p:cNvSpPr>
          <p:nvPr>
            <p:ph type="ftr" idx="11"/>
          </p:nvPr>
        </p:nvSpPr>
        <p:spPr/>
        <p:txBody>
          <a:bodyPr/>
          <a:lstStyle/>
          <a:p>
            <a:r>
              <a:rPr lang="en-US" dirty="0"/>
              <a:t>www.pact-autism.com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a:spLocks noGrp="1" noRot="1" noMove="1" noResize="1" noEditPoints="1" noAdjustHandles="1" noChangeArrowheads="1" noChangeShapeType="1"/>
          </p:cNvSpPr>
          <p:nvPr/>
        </p:nvSpPr>
        <p:spPr>
          <a:xfrm>
            <a:off x="0" y="0"/>
            <a:ext cx="9144000" cy="5143500"/>
          </a:xfrm>
          <a:prstGeom prst="rect">
            <a:avLst/>
          </a:prstGeom>
          <a:solidFill>
            <a:srgbClr val="0D14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47" name="Google Shape;147;p9"/>
          <p:cNvSpPr>
            <a:spLocks noGrp="1" noRot="1" noMove="1" noResize="1" noEditPoints="1" noAdjustHandles="1" noChangeArrowheads="1" noChangeShapeType="1"/>
          </p:cNvSpPr>
          <p:nvPr/>
        </p:nvSpPr>
        <p:spPr>
          <a:xfrm>
            <a:off x="508706" y="0"/>
            <a:ext cx="2998581" cy="5143500"/>
          </a:xfrm>
          <a:prstGeom prst="rect">
            <a:avLst/>
          </a:prstGeom>
          <a:solidFill>
            <a:srgbClr val="6197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48" name="Google Shape;148;p9"/>
          <p:cNvSpPr txBox="1">
            <a:spLocks noGrp="1" noRot="1" noMove="1" noResize="1" noEditPoints="1" noAdjustHandles="1" noChangeArrowheads="1" noChangeShapeType="1"/>
          </p:cNvSpPr>
          <p:nvPr>
            <p:ph type="body" idx="4294967295"/>
          </p:nvPr>
        </p:nvSpPr>
        <p:spPr>
          <a:xfrm>
            <a:off x="600890" y="594361"/>
            <a:ext cx="2723743" cy="4096512"/>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800"/>
              </a:spcBef>
              <a:spcAft>
                <a:spcPts val="0"/>
              </a:spcAft>
              <a:buClr>
                <a:schemeClr val="dk1"/>
              </a:buClr>
              <a:buSzPts val="2100"/>
              <a:buFont typeface="Arial"/>
              <a:buNone/>
            </a:pPr>
            <a:r>
              <a:rPr lang="en-US" sz="2400" u="none" strike="noStrike" cap="none" dirty="0">
                <a:solidFill>
                  <a:schemeClr val="lt1"/>
                </a:solidFill>
                <a:latin typeface="Oswald"/>
                <a:ea typeface="Oswald"/>
                <a:cs typeface="Oswald"/>
                <a:sym typeface="Oswald"/>
              </a:rPr>
              <a:t>“Autism spectrum disorders are varied and no two individuals will manifest the same set of characteristics at the same level of intensity.”</a:t>
            </a:r>
          </a:p>
          <a:p>
            <a:pPr marL="0" marR="0" lvl="0" indent="0" algn="ctr" rtl="0">
              <a:lnSpc>
                <a:spcPct val="90000"/>
              </a:lnSpc>
              <a:spcBef>
                <a:spcPts val="800"/>
              </a:spcBef>
              <a:spcAft>
                <a:spcPts val="0"/>
              </a:spcAft>
              <a:buClr>
                <a:schemeClr val="dk1"/>
              </a:buClr>
              <a:buSzPts val="2100"/>
              <a:buFont typeface="Arial"/>
              <a:buNone/>
            </a:pPr>
            <a:r>
              <a:rPr lang="en-US" sz="2400" dirty="0">
                <a:solidFill>
                  <a:schemeClr val="lt1"/>
                </a:solidFill>
                <a:latin typeface="Oswald"/>
                <a:ea typeface="Oswald"/>
                <a:cs typeface="Oswald"/>
                <a:sym typeface="Oswald"/>
              </a:rPr>
              <a:t> </a:t>
            </a:r>
            <a:r>
              <a:rPr lang="en-US" sz="1100" dirty="0">
                <a:solidFill>
                  <a:schemeClr val="lt1"/>
                </a:solidFill>
                <a:latin typeface="Oswald"/>
                <a:ea typeface="Oswald"/>
                <a:cs typeface="Oswald"/>
                <a:sym typeface="Oswald"/>
              </a:rPr>
              <a:t>-</a:t>
            </a:r>
            <a:r>
              <a:rPr lang="en-US" sz="1600" u="none" strike="noStrike" cap="none" dirty="0">
                <a:solidFill>
                  <a:schemeClr val="lt1"/>
                </a:solidFill>
                <a:latin typeface="Oswald Light"/>
                <a:ea typeface="Oswald Light"/>
                <a:cs typeface="Oswald Light"/>
                <a:sym typeface="Oswald Light"/>
              </a:rPr>
              <a:t>Temple Grandin “The Way I See It”</a:t>
            </a:r>
            <a:endParaRPr sz="1600" u="none" strike="noStrike" cap="none" dirty="0">
              <a:solidFill>
                <a:schemeClr val="lt1"/>
              </a:solidFill>
              <a:latin typeface="Oswald Light"/>
              <a:ea typeface="Oswald Light"/>
              <a:cs typeface="Oswald Light"/>
              <a:sym typeface="Oswald Light"/>
            </a:endParaRPr>
          </a:p>
        </p:txBody>
      </p:sp>
      <p:sp>
        <p:nvSpPr>
          <p:cNvPr id="149" name="Google Shape;149;p9"/>
          <p:cNvSpPr txBox="1"/>
          <p:nvPr/>
        </p:nvSpPr>
        <p:spPr>
          <a:xfrm>
            <a:off x="7235892" y="4141470"/>
            <a:ext cx="1683660" cy="27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swald Light"/>
                <a:ea typeface="Oswald Light"/>
                <a:cs typeface="Oswald Light"/>
                <a:sym typeface="Oswald Light"/>
              </a:rPr>
              <a:t>Photo by Rosalie Winard</a:t>
            </a:r>
            <a:endParaRPr sz="1000" b="0" i="0" u="none" strike="noStrike" cap="none" dirty="0">
              <a:solidFill>
                <a:schemeClr val="lt1"/>
              </a:solidFill>
              <a:latin typeface="Oswald Light"/>
              <a:ea typeface="Oswald Light"/>
              <a:cs typeface="Oswald Light"/>
              <a:sym typeface="Oswald Light"/>
            </a:endParaRPr>
          </a:p>
        </p:txBody>
      </p:sp>
      <p:pic>
        <p:nvPicPr>
          <p:cNvPr id="150" name="Google Shape;150;p9"/>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3643517" y="1047750"/>
            <a:ext cx="5181600" cy="3048000"/>
          </a:xfrm>
          <a:prstGeom prst="rect">
            <a:avLst/>
          </a:prstGeom>
          <a:noFill/>
          <a:ln>
            <a:noFill/>
          </a:ln>
        </p:spPr>
      </p:pic>
      <p:sp>
        <p:nvSpPr>
          <p:cNvPr id="2" name="Footer Placeholder 2">
            <a:extLst>
              <a:ext uri="{FF2B5EF4-FFF2-40B4-BE49-F238E27FC236}">
                <a16:creationId xmlns:a16="http://schemas.microsoft.com/office/drawing/2014/main" id="{3A6A345F-722C-163E-3115-594C63D6FC5A}"/>
              </a:ext>
            </a:extLst>
          </p:cNvPr>
          <p:cNvSpPr txBox="1">
            <a:spLocks/>
          </p:cNvSpPr>
          <p:nvPr/>
        </p:nvSpPr>
        <p:spPr>
          <a:xfrm>
            <a:off x="3028950" y="4767263"/>
            <a:ext cx="30861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 dirty="0">
                <a:solidFill>
                  <a:schemeClr val="tx1">
                    <a:lumMod val="50000"/>
                    <a:lumOff val="50000"/>
                  </a:schemeClr>
                </a:solidFill>
              </a:rPr>
              <a:t>www.pact-autism.com</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4911</Words>
  <Application>Microsoft Office PowerPoint</Application>
  <PresentationFormat>On-screen Show (16:9)</PresentationFormat>
  <Paragraphs>681</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Oswald</vt:lpstr>
      <vt:lpstr>Oswald Light</vt:lpstr>
      <vt:lpstr>Calibri</vt:lpstr>
      <vt:lpstr>Simple Light</vt:lpstr>
      <vt:lpstr>PACT:  Police Autism Community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be empathetic with every single conversation you have with persons with autism, parents, guardians, or caregivers.</vt:lpstr>
      <vt:lpstr>PowerPoint Presentation</vt:lpstr>
      <vt:lpstr>PowerPoint Presentation</vt:lpstr>
      <vt:lpstr>PowerPoint Presentation</vt:lpstr>
      <vt:lpstr>PowerPoint Presentation</vt:lpstr>
      <vt:lpstr>PowerPoint Presentation</vt:lpstr>
      <vt:lpstr>Big Red Safety Box &amp; Seatbelt Locks</vt:lpstr>
      <vt:lpstr>Medical Alert Jewelry</vt:lpstr>
      <vt:lpstr>Shoe Tags and Clothing Identifiers</vt:lpstr>
      <vt:lpstr>Information Card in Wallet/Purse/Bag</vt:lpstr>
      <vt:lpstr>Car or House Stickers</vt:lpstr>
      <vt:lpstr>Temporary Tattoos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Richard Jones</dc:creator>
  <cp:lastModifiedBy>Adenike Gonçalves Kirby</cp:lastModifiedBy>
  <cp:revision>3</cp:revision>
  <dcterms:modified xsi:type="dcterms:W3CDTF">2025-07-17T18:28:23Z</dcterms:modified>
</cp:coreProperties>
</file>